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281" r:id="rId3"/>
    <p:sldId id="294" r:id="rId4"/>
    <p:sldId id="295" r:id="rId5"/>
    <p:sldId id="297" r:id="rId6"/>
    <p:sldId id="300" r:id="rId7"/>
    <p:sldId id="290" r:id="rId8"/>
    <p:sldId id="291" r:id="rId9"/>
    <p:sldId id="292" r:id="rId10"/>
    <p:sldId id="299" r:id="rId11"/>
    <p:sldId id="303" r:id="rId12"/>
    <p:sldId id="304" r:id="rId13"/>
    <p:sldId id="282" r:id="rId14"/>
    <p:sldId id="283" r:id="rId15"/>
    <p:sldId id="284" r:id="rId16"/>
    <p:sldId id="301" r:id="rId17"/>
    <p:sldId id="302" r:id="rId18"/>
    <p:sldId id="305" r:id="rId19"/>
    <p:sldId id="306" r:id="rId20"/>
    <p:sldId id="286" r:id="rId21"/>
    <p:sldId id="309" r:id="rId22"/>
    <p:sldId id="307" r:id="rId23"/>
    <p:sldId id="310" r:id="rId24"/>
    <p:sldId id="311" r:id="rId25"/>
    <p:sldId id="312" r:id="rId26"/>
    <p:sldId id="313" r:id="rId27"/>
    <p:sldId id="316" r:id="rId28"/>
    <p:sldId id="317" r:id="rId29"/>
    <p:sldId id="318" r:id="rId30"/>
    <p:sldId id="335" r:id="rId31"/>
    <p:sldId id="319" r:id="rId32"/>
    <p:sldId id="320" r:id="rId33"/>
    <p:sldId id="336" r:id="rId34"/>
    <p:sldId id="322" r:id="rId35"/>
    <p:sldId id="321" r:id="rId36"/>
    <p:sldId id="323" r:id="rId37"/>
    <p:sldId id="324" r:id="rId38"/>
    <p:sldId id="327" r:id="rId39"/>
    <p:sldId id="329" r:id="rId40"/>
    <p:sldId id="330" r:id="rId41"/>
    <p:sldId id="332" r:id="rId42"/>
    <p:sldId id="333" r:id="rId43"/>
    <p:sldId id="334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69B8C-BBF7-4A99-9989-E64392A4AF30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C4B7-3993-451E-99BE-DAAD2716C815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AC76-1368-4874-A157-F686B41512DE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4038-9A09-482E-A78B-C821E9DB2C32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094FD-AACB-4249-9F9C-6636719CB600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6320-5A07-47A1-90E9-832D0E90D531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7026-A4A3-47A0-B500-D8CCDEFF09F4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D5365-003C-4449-BC60-93DF5F12CDCC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CC2B-BC77-4970-B80C-A7F138A7F51F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5E22-FDD9-42DA-96FA-BBF3F56C6994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EB36-BA4D-4BF1-A154-F619EFA0FE58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  <a:endParaRPr lang="en-US" smtClean="0"/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F54C6B-7117-4EDB-A7BC-403D407D0A0B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7200" dirty="0" err="1" smtClean="0"/>
              <a:t>Oligopóliumok</a:t>
            </a:r>
            <a:r>
              <a:rPr lang="hu-HU" sz="7200" dirty="0" smtClean="0"/>
              <a:t> II.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4000" dirty="0" smtClean="0"/>
              <a:t>Árverseny, Árvezérlés,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4000" dirty="0" smtClean="0"/>
              <a:t>Kartell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1859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Domináns vállalat optimumának levezetése </a:t>
            </a:r>
            <a:r>
              <a:rPr lang="hu-HU" sz="3600" dirty="0"/>
              <a:t>lineáris keresleti görbével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dirty="0" smtClean="0"/>
                  <a:t>Q=</a:t>
                </a:r>
                <a:r>
                  <a:rPr lang="hu-HU" dirty="0" err="1" smtClean="0"/>
                  <a:t>a-bP</a:t>
                </a:r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=C</a:t>
                </a:r>
              </a:p>
              <a:p>
                <a:r>
                  <a:rPr lang="hu-HU" dirty="0" smtClean="0"/>
                  <a:t>Követő kínálati görbéje: P=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dirty="0" smtClean="0"/>
              </a:p>
              <a:p>
                <a:r>
                  <a:rPr lang="hu-HU" dirty="0" smtClean="0"/>
                  <a:t>D(P)-S(P)=R(P)=</a:t>
                </a:r>
                <a:r>
                  <a:rPr lang="hu-HU" dirty="0" err="1" smtClean="0"/>
                  <a:t>a-bP-P</a:t>
                </a:r>
                <a:r>
                  <a:rPr lang="hu-HU" dirty="0" smtClean="0"/>
                  <a:t>=a-(b+1)P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 smtClean="0"/>
                  <a:t>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𝑀𝑅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hu-H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u-HU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𝑀𝑅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hu-HU" dirty="0" err="1" smtClean="0"/>
                  <a:t>MC-ből</a:t>
                </a:r>
                <a:r>
                  <a:rPr lang="hu-HU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94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Példa: domináns </a:t>
            </a:r>
            <a:r>
              <a:rPr lang="hu-HU" sz="3200" dirty="0"/>
              <a:t>árvezérlő vállalat és </a:t>
            </a:r>
            <a:r>
              <a:rPr lang="hu-HU" sz="3200" dirty="0" smtClean="0"/>
              <a:t>kompetitív szegély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/>
              <a:t>Egy iparágban egy domináns árvezérlő vállalat és egy kompetitív szegély tevékenykedik. A domináns </a:t>
            </a:r>
            <a:r>
              <a:rPr lang="hu-HU" sz="2800" dirty="0" smtClean="0"/>
              <a:t>vállalat határköltsége konstans: MC=800. </a:t>
            </a:r>
            <a:r>
              <a:rPr lang="hu-HU" sz="2800" dirty="0"/>
              <a:t>A kompetitív szegély együttes költségfüggvénye: </a:t>
            </a:r>
            <a:r>
              <a:rPr lang="hu-HU" sz="2800" dirty="0" smtClean="0"/>
              <a:t>TC=q</a:t>
            </a:r>
            <a:r>
              <a:rPr lang="hu-HU" sz="2800" baseline="30000" dirty="0" smtClean="0"/>
              <a:t>2</a:t>
            </a:r>
            <a:r>
              <a:rPr lang="hu-HU" sz="2800" dirty="0" smtClean="0"/>
              <a:t>+400q+80000. </a:t>
            </a:r>
            <a:r>
              <a:rPr lang="hu-HU" sz="2800" dirty="0"/>
              <a:t>A piaci keresleti függvénye </a:t>
            </a:r>
            <a:r>
              <a:rPr lang="hu-HU" sz="2800" dirty="0" smtClean="0"/>
              <a:t>Q=7800-4,5P.</a:t>
            </a:r>
            <a:endParaRPr lang="hu-HU" sz="2800" dirty="0"/>
          </a:p>
          <a:p>
            <a:pPr lvl="0"/>
            <a:r>
              <a:rPr lang="hu-HU" sz="2800" dirty="0" smtClean="0"/>
              <a:t>Mekkora </a:t>
            </a:r>
            <a:r>
              <a:rPr lang="hu-HU" sz="2800" dirty="0"/>
              <a:t>lesz a domináns vállalat termelése és az </a:t>
            </a:r>
            <a:r>
              <a:rPr lang="hu-HU" sz="2800" dirty="0" smtClean="0"/>
              <a:t>ár? Mennyi </a:t>
            </a:r>
            <a:r>
              <a:rPr lang="hu-HU" sz="2800" dirty="0"/>
              <a:t>lesz a kompetitív szegély profitja? Kilépés, vagy belépés várható az iparágban ebben az esetben?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36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5526"/>
          </a:xfrm>
        </p:spPr>
        <p:txBody>
          <a:bodyPr/>
          <a:lstStyle/>
          <a:p>
            <a:r>
              <a:rPr lang="hu-HU" sz="3200" dirty="0" smtClean="0"/>
              <a:t>Megoldás:</a:t>
            </a:r>
            <a:endParaRPr lang="hu-H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70334"/>
                <a:ext cx="8229600" cy="5255830"/>
              </a:xfrm>
            </p:spPr>
            <p:txBody>
              <a:bodyPr/>
              <a:lstStyle/>
              <a:p>
                <a:r>
                  <a:rPr lang="hu-HU" dirty="0" smtClean="0"/>
                  <a:t>MC=2q+400=P, q=-200+0,5P</a:t>
                </a:r>
              </a:p>
              <a:p>
                <a:r>
                  <a:rPr lang="hu-HU" dirty="0" smtClean="0"/>
                  <a:t>R(P)=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hu-HU" dirty="0"/>
                          <m:t>Q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hu-HU" dirty="0" smtClean="0"/>
                  <a:t>=7800-4,5P-(-200+0,5P)=8000-5P</a:t>
                </a:r>
              </a:p>
              <a:p>
                <a:r>
                  <a:rPr lang="hu-HU" dirty="0" smtClean="0"/>
                  <a:t>P=1600-0,2Q, MR=1600-0,4Q=MC=800</a:t>
                </a:r>
              </a:p>
              <a:p>
                <a:r>
                  <a:rPr lang="hu-HU" b="1" dirty="0" smtClean="0"/>
                  <a:t>Q=2000</a:t>
                </a:r>
                <a:r>
                  <a:rPr lang="hu-HU" dirty="0" smtClean="0"/>
                  <a:t>, P=1600-0,2x2000=</a:t>
                </a:r>
                <a:r>
                  <a:rPr lang="hu-HU" b="1" dirty="0" smtClean="0"/>
                  <a:t>1200</a:t>
                </a:r>
              </a:p>
              <a:p>
                <a:r>
                  <a:rPr lang="hu-HU" dirty="0" smtClean="0"/>
                  <a:t>Kompetitív szegély: P=1200=MC(q)=2q+400</a:t>
                </a:r>
              </a:p>
              <a:p>
                <a:r>
                  <a:rPr lang="hu-HU" b="1" dirty="0"/>
                  <a:t>q</a:t>
                </a:r>
                <a:r>
                  <a:rPr lang="hu-HU" b="1" dirty="0" smtClean="0"/>
                  <a:t>=400</a:t>
                </a:r>
                <a:r>
                  <a:rPr lang="hu-HU" dirty="0" smtClean="0"/>
                  <a:t>, TR=400x1200=480000, TC(400)=400000</a:t>
                </a:r>
              </a:p>
              <a:p>
                <a:r>
                  <a:rPr lang="hu-H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Π=80000, → Belépés várható</a:t>
                </a:r>
              </a:p>
              <a:p>
                <a:r>
                  <a:rPr lang="hu-H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Ellenőrzés: ∑</a:t>
                </a:r>
                <a:r>
                  <a:rPr lang="hu-H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Q=2400=7800-4,5P</a:t>
                </a:r>
                <a:r>
                  <a:rPr lang="hu-HU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hu-HU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P=1200</a:t>
                </a:r>
                <a:endParaRPr lang="hu-HU" b="1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70334"/>
                <a:ext cx="8229600" cy="5255830"/>
              </a:xfrm>
              <a:blipFill rotWithShape="0">
                <a:blip r:embed="rId2"/>
                <a:stretch>
                  <a:fillRect l="-1704" t="-1508" b="-208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3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mbria" pitchFamily="18" charset="0"/>
              </a:rPr>
              <a:t>Kooperatív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hu-HU" b="1" dirty="0" err="1" smtClean="0">
                <a:latin typeface="Cambria" pitchFamily="18" charset="0"/>
              </a:rPr>
              <a:t>oligopólium</a:t>
            </a:r>
            <a:endParaRPr lang="en-US" b="1" dirty="0" smtClean="0">
              <a:latin typeface="Cambria" pitchFamily="18" charset="0"/>
            </a:endParaRPr>
          </a:p>
        </p:txBody>
      </p:sp>
      <p:sp>
        <p:nvSpPr>
          <p:cNvPr id="133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/>
              <a:t>= Kartell</a:t>
            </a:r>
            <a:r>
              <a:rPr lang="hu-HU" sz="2800" dirty="0" smtClean="0"/>
              <a:t> → Összejátszás, ill. megegyezés</a:t>
            </a:r>
          </a:p>
          <a:p>
            <a:pPr lvl="1"/>
            <a:r>
              <a:rPr lang="hu-HU" sz="2400" b="1" dirty="0" smtClean="0"/>
              <a:t>Cél az iparági profit maximalizálása</a:t>
            </a:r>
          </a:p>
          <a:p>
            <a:pPr lvl="1">
              <a:spcAft>
                <a:spcPts val="5400"/>
              </a:spcAft>
            </a:pPr>
            <a:r>
              <a:rPr lang="hu-HU" sz="2400" dirty="0" smtClean="0"/>
              <a:t>Olyan vállalatcsoport, amely monopóliumként működik és a profitok összegét maximalizálja</a:t>
            </a:r>
          </a:p>
          <a:p>
            <a:r>
              <a:rPr lang="hu-HU" sz="2800" dirty="0" smtClean="0"/>
              <a:t>Az optimum feltételek:</a:t>
            </a:r>
          </a:p>
        </p:txBody>
      </p:sp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1517650" y="3378200"/>
          <a:ext cx="60721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7" name="Equation" r:id="rId3" imgW="2504880" imgH="283320" progId="Equation.3">
                  <p:embed/>
                </p:oleObj>
              </mc:Choice>
              <mc:Fallback>
                <p:oleObj name="Equation" r:id="rId3" imgW="2504880" imgH="28332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3378200"/>
                        <a:ext cx="607218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827958"/>
              </p:ext>
            </p:extLst>
          </p:nvPr>
        </p:nvGraphicFramePr>
        <p:xfrm>
          <a:off x="2462213" y="4451350"/>
          <a:ext cx="46958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8" name="Equation" r:id="rId5" imgW="2158920" imgH="863280" progId="Equation.3">
                  <p:embed/>
                </p:oleObj>
              </mc:Choice>
              <mc:Fallback>
                <p:oleObj name="Equation" r:id="rId5" imgW="2158920" imgH="8632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4451350"/>
                        <a:ext cx="4695825" cy="188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2651" cy="996287"/>
          </a:xfrm>
        </p:spPr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Kartell</a:t>
            </a:r>
          </a:p>
        </p:txBody>
      </p:sp>
      <p:sp>
        <p:nvSpPr>
          <p:cNvPr id="14346" name="Content Placeholder 2"/>
          <p:cNvSpPr>
            <a:spLocks noGrp="1"/>
          </p:cNvSpPr>
          <p:nvPr>
            <p:ph idx="1"/>
          </p:nvPr>
        </p:nvSpPr>
        <p:spPr>
          <a:xfrm>
            <a:off x="457201" y="996287"/>
            <a:ext cx="8345606" cy="5595582"/>
          </a:xfrm>
        </p:spPr>
        <p:txBody>
          <a:bodyPr/>
          <a:lstStyle/>
          <a:p>
            <a:r>
              <a:rPr lang="hu-HU" sz="2800" dirty="0" smtClean="0"/>
              <a:t>A két feltételből következik, hogy </a:t>
            </a:r>
            <a:r>
              <a:rPr lang="hu-HU" sz="2800" b="1" dirty="0" smtClean="0"/>
              <a:t>a többletkibocsátás határbevételének azonosnak kell lennie </a:t>
            </a:r>
            <a:r>
              <a:rPr lang="hu-HU" sz="2800" dirty="0" smtClean="0"/>
              <a:t>függetlenül attól, hogy melyik vállalat termelte meg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4800"/>
              </a:spcAft>
            </a:pPr>
            <a:r>
              <a:rPr lang="hu-HU" sz="2800" b="1" dirty="0" smtClean="0"/>
              <a:t>Egyensúlyban a két határköltség </a:t>
            </a:r>
            <a:r>
              <a:rPr lang="hu-HU" sz="2800" b="1" dirty="0" smtClean="0"/>
              <a:t>egyenlő (különböző mennyiség mellett):</a:t>
            </a:r>
            <a:endParaRPr lang="hu-HU" sz="2800" b="1" dirty="0"/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2800" dirty="0" smtClean="0"/>
              <a:t>Ha </a:t>
            </a:r>
            <a:r>
              <a:rPr lang="hu-HU" sz="2800" dirty="0" smtClean="0"/>
              <a:t>a határköltség növekvő, akkor a költségelőnnyel rendelkező vállalat kibocsátása és profitja is </a:t>
            </a:r>
            <a:r>
              <a:rPr lang="hu-HU" sz="2800" dirty="0" smtClean="0"/>
              <a:t>magasabb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2800" dirty="0" smtClean="0"/>
              <a:t>A </a:t>
            </a:r>
            <a:r>
              <a:rPr lang="hu-HU" sz="2800" b="1" dirty="0" smtClean="0"/>
              <a:t>kartell-megállapodás betartása nehézkes</a:t>
            </a:r>
            <a:r>
              <a:rPr lang="hu-HU" sz="2800" dirty="0" smtClean="0"/>
              <a:t>, mert mindkét vállalat érdekelt a kibocsátás növelésében, mert a profitja nagyobb lesz (ha a másik betartja)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336016"/>
              </p:ext>
            </p:extLst>
          </p:nvPr>
        </p:nvGraphicFramePr>
        <p:xfrm>
          <a:off x="3919284" y="2999953"/>
          <a:ext cx="28067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3" imgW="1193760" imgH="228600" progId="Equation.3">
                  <p:embed/>
                </p:oleObj>
              </mc:Choice>
              <mc:Fallback>
                <p:oleObj name="Equation" r:id="rId3" imgW="11937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284" y="2999953"/>
                        <a:ext cx="28067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Cambria" pitchFamily="18" charset="0"/>
              </a:rPr>
              <a:t>Kartell lineáris kereslet esetén, azonos költségviszonyokkal</a:t>
            </a:r>
          </a:p>
        </p:txBody>
      </p:sp>
      <p:sp>
        <p:nvSpPr>
          <p:cNvPr id="153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/>
          <a:lstStyle/>
          <a:p>
            <a:r>
              <a:rPr lang="hu-HU" sz="2800" dirty="0" smtClean="0"/>
              <a:t>Tételezzünk fel konstans és azonos határköltséget!</a:t>
            </a:r>
          </a:p>
          <a:p>
            <a:pPr>
              <a:spcAft>
                <a:spcPts val="5400"/>
              </a:spcAft>
            </a:pPr>
            <a:r>
              <a:rPr lang="hu-HU" sz="2800" dirty="0" smtClean="0"/>
              <a:t>Az </a:t>
            </a:r>
            <a:r>
              <a:rPr lang="hu-HU" sz="2800" dirty="0" err="1" smtClean="0"/>
              <a:t>aggregált</a:t>
            </a:r>
            <a:r>
              <a:rPr lang="hu-HU" sz="2800" dirty="0" smtClean="0"/>
              <a:t> teljes bevétel:</a:t>
            </a:r>
          </a:p>
          <a:p>
            <a:pPr>
              <a:spcAft>
                <a:spcPts val="4800"/>
              </a:spcAft>
            </a:pPr>
            <a:r>
              <a:rPr lang="hu-HU" sz="2800" dirty="0" smtClean="0"/>
              <a:t>Az elsőrendű feltétel</a:t>
            </a:r>
          </a:p>
          <a:p>
            <a:pPr>
              <a:spcAft>
                <a:spcPts val="1800"/>
              </a:spcAft>
            </a:pPr>
            <a:r>
              <a:rPr lang="hu-HU" sz="2800" dirty="0" smtClean="0"/>
              <a:t>Ebből az iparági output:</a:t>
            </a:r>
          </a:p>
          <a:p>
            <a:r>
              <a:rPr lang="hu-HU" sz="2800" dirty="0" smtClean="0"/>
              <a:t>Az </a:t>
            </a:r>
            <a:r>
              <a:rPr lang="hu-HU" sz="2800" dirty="0" err="1" smtClean="0"/>
              <a:t>aggregált</a:t>
            </a:r>
            <a:r>
              <a:rPr lang="hu-HU" sz="2800" dirty="0" smtClean="0"/>
              <a:t> kibocsátás megegyezik a monopóliuméval</a:t>
            </a:r>
          </a:p>
        </p:txBody>
      </p:sp>
      <p:graphicFrame>
        <p:nvGraphicFramePr>
          <p:cNvPr id="153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599523"/>
              </p:ext>
            </p:extLst>
          </p:nvPr>
        </p:nvGraphicFramePr>
        <p:xfrm>
          <a:off x="1006475" y="2695575"/>
          <a:ext cx="72151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6" name="Equation" r:id="rId3" imgW="3149280" imgH="241200" progId="Equation.3">
                  <p:embed/>
                </p:oleObj>
              </mc:Choice>
              <mc:Fallback>
                <p:oleObj name="Equation" r:id="rId3" imgW="314928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695575"/>
                        <a:ext cx="721518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09704"/>
              </p:ext>
            </p:extLst>
          </p:nvPr>
        </p:nvGraphicFramePr>
        <p:xfrm>
          <a:off x="2363788" y="3833813"/>
          <a:ext cx="44275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7" name="Equation" r:id="rId5" imgW="1930320" imgH="215640" progId="Equation.3">
                  <p:embed/>
                </p:oleObj>
              </mc:Choice>
              <mc:Fallback>
                <p:oleObj name="Equation" r:id="rId5" imgW="1930320" imgH="215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3833813"/>
                        <a:ext cx="44275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568863"/>
              </p:ext>
            </p:extLst>
          </p:nvPr>
        </p:nvGraphicFramePr>
        <p:xfrm>
          <a:off x="4455693" y="4256088"/>
          <a:ext cx="2103437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8" name="Equation" r:id="rId7" imgW="914400" imgH="393480" progId="Equation.3">
                  <p:embed/>
                </p:oleObj>
              </mc:Choice>
              <mc:Fallback>
                <p:oleObj name="Equation" r:id="rId7" imgW="91440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693" y="4256088"/>
                        <a:ext cx="2103437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Cambria" pitchFamily="18" charset="0"/>
              </a:rPr>
              <a:t>Kartell lineáris kereslet esetén, eltérő költségviszonyokkal</a:t>
            </a:r>
          </a:p>
        </p:txBody>
      </p:sp>
      <p:sp>
        <p:nvSpPr>
          <p:cNvPr id="153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/>
          <a:lstStyle/>
          <a:p>
            <a:r>
              <a:rPr lang="hu-HU" sz="2800" b="1" dirty="0" smtClean="0"/>
              <a:t>A határköltség </a:t>
            </a:r>
            <a:r>
              <a:rPr lang="hu-HU" sz="2800" b="1" dirty="0" smtClean="0"/>
              <a:t>nagysága mindig </a:t>
            </a:r>
            <a:r>
              <a:rPr lang="hu-HU" sz="2800" b="1" dirty="0" smtClean="0"/>
              <a:t>azonos</a:t>
            </a:r>
            <a:r>
              <a:rPr lang="hu-HU" sz="2800" b="1" dirty="0" smtClean="0"/>
              <a:t>:</a:t>
            </a:r>
          </a:p>
          <a:p>
            <a:endParaRPr lang="hu-HU" sz="2800" b="1" dirty="0" smtClean="0"/>
          </a:p>
          <a:p>
            <a:pPr>
              <a:spcAft>
                <a:spcPts val="1800"/>
              </a:spcAft>
            </a:pPr>
            <a:r>
              <a:rPr lang="hu-HU" sz="2800" b="1" dirty="0" smtClean="0"/>
              <a:t>A termelés viszont különböző:</a:t>
            </a:r>
          </a:p>
          <a:p>
            <a:r>
              <a:rPr lang="hu-HU" sz="2800" dirty="0" smtClean="0"/>
              <a:t>A profit is különböző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hu-HU" sz="2800" dirty="0" smtClean="0"/>
          </a:p>
          <a:p>
            <a:r>
              <a:rPr lang="hu-HU" sz="2800" dirty="0" smtClean="0"/>
              <a:t>Akinek költségelőnye van több a profitja</a:t>
            </a:r>
          </a:p>
          <a:p>
            <a:r>
              <a:rPr lang="hu-HU" sz="2800" dirty="0" smtClean="0"/>
              <a:t>Ha nagyok a különbségek nehezebb betartani a megállapodást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Csalás a kartellban</a:t>
            </a:r>
            <a:endParaRPr lang="hu-HU" sz="2800" dirty="0" smtClean="0"/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544010"/>
              </p:ext>
            </p:extLst>
          </p:nvPr>
        </p:nvGraphicFramePr>
        <p:xfrm>
          <a:off x="5421829" y="2595563"/>
          <a:ext cx="10509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3" imgW="457200" imgH="228600" progId="Equation.3">
                  <p:embed/>
                </p:oleObj>
              </mc:Choice>
              <mc:Fallback>
                <p:oleObj name="Equation" r:id="rId3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829" y="2595563"/>
                        <a:ext cx="10509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465135"/>
              </p:ext>
            </p:extLst>
          </p:nvPr>
        </p:nvGraphicFramePr>
        <p:xfrm>
          <a:off x="3004583" y="2127250"/>
          <a:ext cx="244563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5" imgW="1193760" imgH="228600" progId="Equation.3">
                  <p:embed/>
                </p:oleObj>
              </mc:Choice>
              <mc:Fallback>
                <p:oleObj name="Equation" r:id="rId5" imgW="1193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4583" y="2127250"/>
                        <a:ext cx="2445635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flipV="1">
            <a:off x="1024961" y="2456242"/>
            <a:ext cx="6497312" cy="304849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8" idx="0"/>
          </p:cNvCxnSpPr>
          <p:nvPr/>
        </p:nvCxnSpPr>
        <p:spPr>
          <a:xfrm flipV="1">
            <a:off x="3190875" y="3248952"/>
            <a:ext cx="7000" cy="223427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8" idx="6"/>
          </p:cNvCxnSpPr>
          <p:nvPr/>
        </p:nvCxnSpPr>
        <p:spPr>
          <a:xfrm>
            <a:off x="1024961" y="3292664"/>
            <a:ext cx="2242764" cy="3407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98963" y="3887788"/>
            <a:ext cx="0" cy="159543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8225" y="2152650"/>
            <a:ext cx="3081338" cy="3330575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38225" y="2152650"/>
            <a:ext cx="6396038" cy="3330575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1" name="Title 3"/>
          <p:cNvSpPr>
            <a:spLocks noGrp="1"/>
          </p:cNvSpPr>
          <p:nvPr>
            <p:ph type="title"/>
          </p:nvPr>
        </p:nvSpPr>
        <p:spPr>
          <a:xfrm>
            <a:off x="354013" y="285762"/>
            <a:ext cx="8229600" cy="1143000"/>
          </a:xfrm>
        </p:spPr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Kartell</a:t>
            </a:r>
            <a:endParaRPr lang="en-US" b="1" dirty="0" smtClean="0">
              <a:latin typeface="Cambria" pitchFamily="18" charset="0"/>
            </a:endParaRPr>
          </a:p>
        </p:txBody>
      </p:sp>
      <p:sp>
        <p:nvSpPr>
          <p:cNvPr id="38922" name="TextBox 4"/>
          <p:cNvSpPr txBox="1">
            <a:spLocks noChangeArrowheads="1"/>
          </p:cNvSpPr>
          <p:nvPr/>
        </p:nvSpPr>
        <p:spPr bwMode="auto">
          <a:xfrm>
            <a:off x="865188" y="13827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endParaRPr lang="en-US" sz="2400" baseline="-25000">
              <a:latin typeface="Calibri" pitchFamily="34" charset="0"/>
            </a:endParaRPr>
          </a:p>
        </p:txBody>
      </p:sp>
      <p:sp>
        <p:nvSpPr>
          <p:cNvPr id="38923" name="TextBox 5"/>
          <p:cNvSpPr txBox="1">
            <a:spLocks noChangeArrowheads="1"/>
          </p:cNvSpPr>
          <p:nvPr/>
        </p:nvSpPr>
        <p:spPr bwMode="auto">
          <a:xfrm>
            <a:off x="8275638" y="5253038"/>
            <a:ext cx="403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endParaRPr lang="en-US" sz="2400" baseline="-25000"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24961" y="5502110"/>
            <a:ext cx="7200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8225" y="1874838"/>
            <a:ext cx="0" cy="3608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128025" y="3248952"/>
            <a:ext cx="139700" cy="15557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31416" y="4405175"/>
            <a:ext cx="139700" cy="15557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31" name="TextBox 43"/>
          <p:cNvSpPr txBox="1">
            <a:spLocks noChangeArrowheads="1"/>
          </p:cNvSpPr>
          <p:nvPr/>
        </p:nvSpPr>
        <p:spPr bwMode="auto">
          <a:xfrm>
            <a:off x="7567220" y="2045147"/>
            <a:ext cx="9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MC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hu-HU" sz="2400" baseline="-25000" dirty="0" smtClean="0">
                <a:latin typeface="Calibri" pitchFamily="34" charset="0"/>
              </a:rPr>
              <a:t>+2</a:t>
            </a:r>
            <a:endParaRPr lang="en-US" sz="2400" baseline="-25000" dirty="0">
              <a:latin typeface="Calibri" pitchFamily="34" charset="0"/>
            </a:endParaRPr>
          </a:p>
        </p:txBody>
      </p:sp>
      <p:sp>
        <p:nvSpPr>
          <p:cNvPr id="38932" name="TextBox 44"/>
          <p:cNvSpPr txBox="1">
            <a:spLocks noChangeArrowheads="1"/>
          </p:cNvSpPr>
          <p:nvPr/>
        </p:nvSpPr>
        <p:spPr bwMode="auto">
          <a:xfrm>
            <a:off x="2692352" y="1445543"/>
            <a:ext cx="715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MC</a:t>
            </a:r>
            <a:r>
              <a:rPr lang="en-US" sz="2400" baseline="-25000" dirty="0">
                <a:latin typeface="Calibri" pitchFamily="34" charset="0"/>
              </a:rPr>
              <a:t>1</a:t>
            </a:r>
          </a:p>
        </p:txBody>
      </p:sp>
      <p:sp>
        <p:nvSpPr>
          <p:cNvPr id="38933" name="TextBox 45"/>
          <p:cNvSpPr txBox="1">
            <a:spLocks noChangeArrowheads="1"/>
          </p:cNvSpPr>
          <p:nvPr/>
        </p:nvSpPr>
        <p:spPr bwMode="auto">
          <a:xfrm>
            <a:off x="1274763" y="1874838"/>
            <a:ext cx="7223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D(</a:t>
            </a:r>
            <a:r>
              <a:rPr lang="en-US" sz="2400" i="1"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)</a:t>
            </a:r>
          </a:p>
        </p:txBody>
      </p:sp>
      <p:sp>
        <p:nvSpPr>
          <p:cNvPr id="38937" name="TextBox 50"/>
          <p:cNvSpPr txBox="1">
            <a:spLocks noChangeArrowheads="1"/>
          </p:cNvSpPr>
          <p:nvPr/>
        </p:nvSpPr>
        <p:spPr bwMode="auto">
          <a:xfrm rot="2076415">
            <a:off x="3744958" y="4876949"/>
            <a:ext cx="614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MR</a:t>
            </a:r>
            <a:endParaRPr lang="en-US" sz="2400" baseline="-25000" dirty="0">
              <a:latin typeface="Calibri" pitchFamily="34" charset="0"/>
            </a:endParaRPr>
          </a:p>
        </p:txBody>
      </p:sp>
      <p:sp>
        <p:nvSpPr>
          <p:cNvPr id="38939" name="TextBox 53"/>
          <p:cNvSpPr txBox="1">
            <a:spLocks noChangeArrowheads="1"/>
          </p:cNvSpPr>
          <p:nvPr/>
        </p:nvSpPr>
        <p:spPr bwMode="auto">
          <a:xfrm>
            <a:off x="1263097" y="5454389"/>
            <a:ext cx="9124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>
                <a:latin typeface="Calibri" pitchFamily="34" charset="0"/>
              </a:rPr>
              <a:t>q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hu-HU" sz="2400" baseline="-25000" dirty="0" smtClean="0">
                <a:latin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</a:rPr>
              <a:t>q</a:t>
            </a:r>
            <a:r>
              <a:rPr lang="hu-HU" sz="2400" baseline="-25000" dirty="0">
                <a:latin typeface="Calibri" pitchFamily="34" charset="0"/>
              </a:rPr>
              <a:t>2</a:t>
            </a:r>
            <a:endParaRPr lang="en-US" sz="2400" baseline="-25000" dirty="0" smtClean="0">
              <a:latin typeface="Calibri" pitchFamily="34" charset="0"/>
            </a:endParaRPr>
          </a:p>
          <a:p>
            <a:endParaRPr lang="en-US" sz="2400" baseline="-25000" dirty="0">
              <a:latin typeface="Calibri" pitchFamily="34" charset="0"/>
            </a:endParaRPr>
          </a:p>
        </p:txBody>
      </p:sp>
      <p:sp>
        <p:nvSpPr>
          <p:cNvPr id="38940" name="TextBox 54"/>
          <p:cNvSpPr txBox="1">
            <a:spLocks noChangeArrowheads="1"/>
          </p:cNvSpPr>
          <p:nvPr/>
        </p:nvSpPr>
        <p:spPr bwMode="auto">
          <a:xfrm>
            <a:off x="538163" y="3121729"/>
            <a:ext cx="500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p*</a:t>
            </a:r>
          </a:p>
        </p:txBody>
      </p:sp>
      <p:cxnSp>
        <p:nvCxnSpPr>
          <p:cNvPr id="32" name="Straight Connector 33"/>
          <p:cNvCxnSpPr/>
          <p:nvPr/>
        </p:nvCxnSpPr>
        <p:spPr>
          <a:xfrm flipV="1">
            <a:off x="1024961" y="2007146"/>
            <a:ext cx="1939888" cy="346099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3"/>
          <p:cNvCxnSpPr/>
          <p:nvPr/>
        </p:nvCxnSpPr>
        <p:spPr>
          <a:xfrm flipV="1">
            <a:off x="1031297" y="2442716"/>
            <a:ext cx="3351593" cy="303073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4638675" y="1757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4167424" y="1583482"/>
            <a:ext cx="730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MC</a:t>
            </a:r>
            <a:r>
              <a:rPr lang="hu-HU" sz="2400" baseline="-25000" dirty="0" smtClean="0">
                <a:latin typeface="Calibri" pitchFamily="34" charset="0"/>
              </a:rPr>
              <a:t>2</a:t>
            </a:r>
            <a:endParaRPr lang="en-US" sz="2400" baseline="-25000" dirty="0">
              <a:latin typeface="Calibri" pitchFamily="34" charset="0"/>
            </a:endParaRPr>
          </a:p>
        </p:txBody>
      </p:sp>
      <p:cxnSp>
        <p:nvCxnSpPr>
          <p:cNvPr id="45" name="Straight Connector 26"/>
          <p:cNvCxnSpPr/>
          <p:nvPr/>
        </p:nvCxnSpPr>
        <p:spPr>
          <a:xfrm>
            <a:off x="1045154" y="4477259"/>
            <a:ext cx="2242764" cy="3407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9"/>
          <p:cNvCxnSpPr/>
          <p:nvPr/>
        </p:nvCxnSpPr>
        <p:spPr>
          <a:xfrm>
            <a:off x="1554775" y="4511335"/>
            <a:ext cx="0" cy="956809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29"/>
          <p:cNvCxnSpPr/>
          <p:nvPr/>
        </p:nvCxnSpPr>
        <p:spPr>
          <a:xfrm>
            <a:off x="2073521" y="4521534"/>
            <a:ext cx="1397" cy="99077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4"/>
          <p:cNvSpPr txBox="1">
            <a:spLocks noChangeArrowheads="1"/>
          </p:cNvSpPr>
          <p:nvPr/>
        </p:nvSpPr>
        <p:spPr bwMode="auto">
          <a:xfrm>
            <a:off x="3050333" y="5496751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>
                <a:latin typeface="Calibri" pitchFamily="34" charset="0"/>
              </a:rPr>
              <a:t>Q</a:t>
            </a:r>
            <a:r>
              <a:rPr lang="en-US" sz="2400" dirty="0" smtClean="0">
                <a:latin typeface="Calibri" pitchFamily="34" charset="0"/>
              </a:rPr>
              <a:t>*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Kartell példa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33890"/>
            <a:ext cx="8229600" cy="4892274"/>
          </a:xfrm>
        </p:spPr>
        <p:txBody>
          <a:bodyPr/>
          <a:lstStyle/>
          <a:p>
            <a:pPr lvl="0"/>
            <a:r>
              <a:rPr lang="hu-HU" dirty="0"/>
              <a:t>Egy iparágban két vállalat tevékenykedik. Az egyik vállalat határköltség függvénye az </a:t>
            </a:r>
            <a:r>
              <a:rPr lang="hu-HU" dirty="0" smtClean="0"/>
              <a:t>MC</a:t>
            </a:r>
            <a:r>
              <a:rPr lang="hu-HU" baseline="-25000" dirty="0" smtClean="0"/>
              <a:t>1</a:t>
            </a:r>
            <a:r>
              <a:rPr lang="hu-HU" dirty="0" smtClean="0"/>
              <a:t>=2q</a:t>
            </a:r>
            <a:r>
              <a:rPr lang="hu-HU" baseline="-25000" dirty="0" smtClean="0"/>
              <a:t>1</a:t>
            </a:r>
            <a:r>
              <a:rPr lang="hu-HU" dirty="0" smtClean="0"/>
              <a:t>+120</a:t>
            </a:r>
            <a:r>
              <a:rPr lang="hu-HU" dirty="0"/>
              <a:t>, a másiké pedig </a:t>
            </a:r>
            <a:r>
              <a:rPr lang="hu-HU" dirty="0" smtClean="0"/>
              <a:t>MC</a:t>
            </a:r>
            <a:r>
              <a:rPr lang="hu-HU" baseline="-25000" dirty="0" smtClean="0"/>
              <a:t>2</a:t>
            </a:r>
            <a:r>
              <a:rPr lang="hu-HU" dirty="0" smtClean="0"/>
              <a:t>=q</a:t>
            </a:r>
            <a:r>
              <a:rPr lang="hu-HU" baseline="-25000" dirty="0" smtClean="0"/>
              <a:t>2</a:t>
            </a:r>
            <a:r>
              <a:rPr lang="hu-HU" dirty="0" smtClean="0"/>
              <a:t>+600 </a:t>
            </a:r>
            <a:r>
              <a:rPr lang="hu-HU" dirty="0"/>
              <a:t>A piac inverz keresleti függvénye a </a:t>
            </a:r>
            <a:r>
              <a:rPr lang="hu-HU" dirty="0" smtClean="0"/>
              <a:t>P=2400-2Q</a:t>
            </a:r>
            <a:r>
              <a:rPr lang="hu-HU" dirty="0"/>
              <a:t>.</a:t>
            </a:r>
            <a:endParaRPr lang="hu-HU" sz="2800" dirty="0"/>
          </a:p>
          <a:p>
            <a:pPr lvl="1"/>
            <a:r>
              <a:rPr lang="hu-HU" dirty="0"/>
              <a:t>Mekkora lesz az egyes vállalatok termelése és az ár, ha kartellt alkotnak</a:t>
            </a:r>
            <a:r>
              <a:rPr lang="hu-HU" dirty="0" smtClean="0"/>
              <a:t>?</a:t>
            </a:r>
            <a:endParaRPr lang="hu-HU" sz="2400" dirty="0"/>
          </a:p>
          <a:p>
            <a:pPr lvl="1"/>
            <a:r>
              <a:rPr lang="hu-HU" dirty="0"/>
              <a:t>Mennyi lesz az első vállalat profitja, ha a fixköltsége </a:t>
            </a:r>
            <a:r>
              <a:rPr lang="hu-HU" dirty="0" smtClean="0"/>
              <a:t>200000</a:t>
            </a:r>
            <a:r>
              <a:rPr lang="hu-HU" dirty="0"/>
              <a:t>?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51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8576"/>
          </a:xfrm>
        </p:spPr>
        <p:txBody>
          <a:bodyPr/>
          <a:lstStyle/>
          <a:p>
            <a:r>
              <a:rPr lang="hu-HU" sz="3200" dirty="0" smtClean="0"/>
              <a:t>Megoldás:</a:t>
            </a:r>
            <a:endParaRPr lang="hu-H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25418"/>
                <a:ext cx="8229600" cy="5200746"/>
              </a:xfrm>
            </p:spPr>
            <p:txBody>
              <a:bodyPr/>
              <a:lstStyle/>
              <a:p>
                <a:r>
                  <a:rPr lang="hu-HU" b="0" dirty="0" smtClean="0">
                    <a:ea typeface="Cambria Math" panose="02040503050406030204" pitchFamily="18" charset="0"/>
                  </a:rPr>
                  <a:t>TR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=(2400</m:t>
                    </m:r>
                  </m:oMath>
                </a14:m>
                <a:r>
                  <a:rPr lang="hu-HU" dirty="0" smtClean="0"/>
                  <a:t>-2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-2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)(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dirty="0" smtClean="0">
                            <a:latin typeface="Cambria Math" panose="02040503050406030204" pitchFamily="18" charset="0"/>
                          </a:rPr>
                          <m:t>𝑴𝑹</m:t>
                        </m:r>
                      </m:e>
                      <m:sub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hu-HU" b="1" dirty="0" smtClean="0"/>
                  <a:t>=2400-4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hu-HU" b="1" dirty="0" smtClean="0"/>
                  <a:t>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hu-HU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hu-HU" dirty="0" smtClean="0"/>
                  <a:t>=2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+120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𝑴𝑹</m:t>
                        </m:r>
                      </m:e>
                      <m:sub>
                        <m:r>
                          <a:rPr lang="hu-HU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hu-HU" b="1" dirty="0"/>
                  <a:t>=2400-4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hu-HU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hu-HU" b="1" dirty="0"/>
                  <a:t>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hu-HU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+600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+120=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+600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=2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0" dirty="0" smtClean="0">
                        <a:latin typeface="Cambria Math" panose="02040503050406030204" pitchFamily="18" charset="0"/>
                      </a:rPr>
                      <m:t>−480</m:t>
                    </m:r>
                  </m:oMath>
                </a14:m>
                <a:endParaRPr lang="hu-HU" dirty="0" smtClean="0"/>
              </a:p>
              <a:p>
                <a:r>
                  <a:rPr lang="hu-HU" dirty="0" smtClean="0"/>
                  <a:t>2400-4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/>
                  <a:t>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-480)=2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/>
                  <a:t>+</a:t>
                </a:r>
                <a:r>
                  <a:rPr lang="hu-HU" dirty="0" smtClean="0"/>
                  <a:t>120</a:t>
                </a:r>
              </a:p>
              <a:p>
                <a:r>
                  <a:rPr lang="hu-HU" dirty="0" smtClean="0"/>
                  <a:t>4200=14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u-HU" dirty="0" smtClean="0"/>
                  <a:t>=300,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dirty="0" smtClean="0"/>
                  <a:t>=120, Q=420, P=1560</a:t>
                </a:r>
                <a:endParaRPr lang="hu-HU" dirty="0"/>
              </a:p>
              <a:p>
                <a:r>
                  <a:rPr lang="hu-HU" dirty="0" smtClean="0"/>
                  <a:t>VC</a:t>
                </a:r>
                <a:r>
                  <a:rPr lang="hu-HU" baseline="-25000" dirty="0" smtClean="0"/>
                  <a:t>1</a:t>
                </a:r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hu-HU" dirty="0" smtClean="0"/>
                  <a:t>+120q</a:t>
                </a:r>
                <a:r>
                  <a:rPr lang="hu-HU" baseline="-25000" dirty="0" smtClean="0"/>
                  <a:t>1</a:t>
                </a:r>
                <a:r>
                  <a:rPr lang="hu-HU" dirty="0" smtClean="0"/>
                  <a:t>=126000, TC=326000</a:t>
                </a:r>
              </a:p>
              <a:p>
                <a:r>
                  <a:rPr lang="hu-HU" dirty="0" smtClean="0"/>
                  <a:t>TR=468000, ∏=142000</a:t>
                </a:r>
                <a:endParaRPr lang="hu-HU" dirty="0"/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25418"/>
                <a:ext cx="8229600" cy="5200746"/>
              </a:xfrm>
              <a:blipFill rotWithShape="0">
                <a:blip r:embed="rId2"/>
                <a:stretch>
                  <a:fillRect l="-1704" t="-1407" b="-52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7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Szimultán ármeghatározás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244906"/>
            <a:ext cx="8556625" cy="4881257"/>
          </a:xfrm>
        </p:spPr>
        <p:txBody>
          <a:bodyPr/>
          <a:lstStyle/>
          <a:p>
            <a:r>
              <a:rPr lang="hu-HU" sz="2800" b="1" dirty="0" smtClean="0"/>
              <a:t>Bertrand-modell</a:t>
            </a:r>
            <a:r>
              <a:rPr lang="hu-HU" sz="2800" dirty="0" smtClean="0"/>
              <a:t> vagy </a:t>
            </a:r>
            <a:r>
              <a:rPr lang="hu-HU" sz="2800" b="1" dirty="0" smtClean="0"/>
              <a:t>Bertrand-verseny</a:t>
            </a:r>
          </a:p>
          <a:p>
            <a:r>
              <a:rPr lang="hu-HU" sz="2800" b="1" dirty="0" smtClean="0"/>
              <a:t>A mennyiség helyett az árral versenyeznek</a:t>
            </a:r>
          </a:p>
          <a:p>
            <a:r>
              <a:rPr lang="hu-HU" sz="2400" dirty="0" err="1" smtClean="0"/>
              <a:t>Duopólium</a:t>
            </a:r>
            <a:r>
              <a:rPr lang="hu-HU" sz="2400" dirty="0" smtClean="0"/>
              <a:t> esetén olyan árpárokat keresünk, amelyek mindkét vállalat számára biztosítják a profitmaximumot</a:t>
            </a:r>
          </a:p>
          <a:p>
            <a:pPr lvl="1"/>
            <a:r>
              <a:rPr lang="hu-HU" sz="2400" dirty="0"/>
              <a:t>A</a:t>
            </a:r>
            <a:r>
              <a:rPr lang="hu-HU" sz="2400" dirty="0" smtClean="0"/>
              <a:t>z ár sohasem lehet kisebb, mint a határköltség, mert akkor a profit negatív</a:t>
            </a:r>
          </a:p>
          <a:p>
            <a:pPr lvl="2"/>
            <a:r>
              <a:rPr lang="hu-HU" sz="2000" dirty="0" smtClean="0"/>
              <a:t>= a kibocsátás csökkentésével a profit növekedne</a:t>
            </a:r>
          </a:p>
          <a:p>
            <a:pPr lvl="1"/>
            <a:r>
              <a:rPr lang="hu-HU" sz="2400" dirty="0" smtClean="0"/>
              <a:t>Az ár azonban magasabb sem lehet, mint a határköltség</a:t>
            </a:r>
          </a:p>
          <a:p>
            <a:pPr lvl="2"/>
            <a:r>
              <a:rPr lang="hu-HU" sz="2000" dirty="0" smtClean="0"/>
              <a:t>Ekkor a versenytárs érdekelt az ár csökkentésében, mert ezzel a teljes piacot megszerezheti. Egészen a határköltség szintjéig!</a:t>
            </a:r>
          </a:p>
          <a:p>
            <a:r>
              <a:rPr lang="hu-HU" sz="2800" dirty="0" smtClean="0"/>
              <a:t>Egyensúlyban az ár tehát megegyezik a határköltséggel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mbria" pitchFamily="18" charset="0"/>
              </a:rPr>
              <a:t>Jóléti következmények</a:t>
            </a:r>
          </a:p>
        </p:txBody>
      </p:sp>
      <p:sp>
        <p:nvSpPr>
          <p:cNvPr id="3" name="Up Arrow 2"/>
          <p:cNvSpPr/>
          <p:nvPr/>
        </p:nvSpPr>
        <p:spPr>
          <a:xfrm>
            <a:off x="482600" y="1655763"/>
            <a:ext cx="1414463" cy="3986212"/>
          </a:xfrm>
          <a:prstGeom prst="upArrow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Up Arrow 3"/>
          <p:cNvSpPr/>
          <p:nvPr/>
        </p:nvSpPr>
        <p:spPr>
          <a:xfrm rot="10800000">
            <a:off x="7250113" y="1655763"/>
            <a:ext cx="1436687" cy="3986212"/>
          </a:xfrm>
          <a:prstGeom prst="upArrow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6414" name="TextBox 4"/>
          <p:cNvSpPr txBox="1">
            <a:spLocks noChangeArrowheads="1"/>
          </p:cNvSpPr>
          <p:nvPr/>
        </p:nvSpPr>
        <p:spPr bwMode="auto">
          <a:xfrm rot="-5400000">
            <a:off x="-702469" y="3575845"/>
            <a:ext cx="3724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 smtClean="0">
                <a:latin typeface="Calibri" pitchFamily="34" charset="0"/>
              </a:rPr>
              <a:t>növekvő mennyiség és jólét</a:t>
            </a:r>
            <a:endParaRPr lang="hu-HU" sz="2400" dirty="0">
              <a:latin typeface="Calibri" pitchFamily="34" charset="0"/>
            </a:endParaRPr>
          </a:p>
        </p:txBody>
      </p:sp>
      <p:sp>
        <p:nvSpPr>
          <p:cNvPr id="16415" name="TextBox 5"/>
          <p:cNvSpPr txBox="1">
            <a:spLocks noChangeArrowheads="1"/>
          </p:cNvSpPr>
          <p:nvPr/>
        </p:nvSpPr>
        <p:spPr bwMode="auto">
          <a:xfrm rot="5400000">
            <a:off x="6411119" y="3134519"/>
            <a:ext cx="3144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 smtClean="0">
                <a:latin typeface="Calibri" pitchFamily="34" charset="0"/>
              </a:rPr>
              <a:t>növekvő ár és holtteher</a:t>
            </a:r>
            <a:endParaRPr lang="hu-HU" sz="2400" dirty="0">
              <a:latin typeface="Calibri" pitchFamily="34" charset="0"/>
            </a:endParaRPr>
          </a:p>
        </p:txBody>
      </p:sp>
      <p:sp>
        <p:nvSpPr>
          <p:cNvPr id="16416" name="TextBox 6"/>
          <p:cNvSpPr txBox="1">
            <a:spLocks noChangeArrowheads="1"/>
          </p:cNvSpPr>
          <p:nvPr/>
        </p:nvSpPr>
        <p:spPr bwMode="auto">
          <a:xfrm>
            <a:off x="1897063" y="1944688"/>
            <a:ext cx="560542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Calibri" pitchFamily="34" charset="0"/>
              </a:rPr>
              <a:t>Tökéletes verseny,</a:t>
            </a:r>
          </a:p>
          <a:p>
            <a:pPr>
              <a:spcAft>
                <a:spcPts val="3600"/>
              </a:spcAft>
            </a:pPr>
            <a:r>
              <a:rPr lang="hu-HU" sz="2400" dirty="0" smtClean="0">
                <a:latin typeface="Calibri" pitchFamily="34" charset="0"/>
              </a:rPr>
              <a:t>Bertrand-verseny</a:t>
            </a:r>
          </a:p>
          <a:p>
            <a:pPr>
              <a:spcAft>
                <a:spcPts val="3600"/>
              </a:spcAft>
            </a:pPr>
            <a:r>
              <a:rPr lang="hu-HU" sz="2400" dirty="0" err="1" smtClean="0">
                <a:latin typeface="Calibri" pitchFamily="34" charset="0"/>
              </a:rPr>
              <a:t>Stackelberg-duopólium</a:t>
            </a:r>
            <a:endParaRPr lang="hu-HU" sz="2400" dirty="0" smtClean="0">
              <a:latin typeface="Calibri" pitchFamily="34" charset="0"/>
            </a:endParaRPr>
          </a:p>
          <a:p>
            <a:pPr>
              <a:spcAft>
                <a:spcPts val="3600"/>
              </a:spcAft>
            </a:pPr>
            <a:r>
              <a:rPr lang="hu-HU" sz="2400" dirty="0" err="1" smtClean="0">
                <a:latin typeface="Calibri" pitchFamily="34" charset="0"/>
              </a:rPr>
              <a:t>Cournot-duopólium</a:t>
            </a:r>
            <a:endParaRPr lang="hu-HU" sz="2400" dirty="0" smtClean="0">
              <a:latin typeface="Calibri" pitchFamily="34" charset="0"/>
            </a:endParaRPr>
          </a:p>
          <a:p>
            <a:r>
              <a:rPr lang="hu-HU" sz="2400" dirty="0" smtClean="0">
                <a:latin typeface="Calibri" pitchFamily="34" charset="0"/>
              </a:rPr>
              <a:t>Monopólium,</a:t>
            </a:r>
          </a:p>
          <a:p>
            <a:r>
              <a:rPr lang="hu-HU" sz="2400" dirty="0" smtClean="0">
                <a:latin typeface="Calibri" pitchFamily="34" charset="0"/>
              </a:rPr>
              <a:t>Kartell, </a:t>
            </a:r>
            <a:r>
              <a:rPr lang="hu-HU" sz="2400" dirty="0" err="1" smtClean="0">
                <a:latin typeface="Calibri" pitchFamily="34" charset="0"/>
              </a:rPr>
              <a:t>Chamberlin</a:t>
            </a:r>
            <a:r>
              <a:rPr lang="hu-HU" sz="2400" dirty="0" smtClean="0">
                <a:latin typeface="Calibri" pitchFamily="34" charset="0"/>
              </a:rPr>
              <a:t> </a:t>
            </a:r>
            <a:r>
              <a:rPr lang="hu-HU" sz="2400" dirty="0" err="1" smtClean="0">
                <a:latin typeface="Calibri" pitchFamily="34" charset="0"/>
              </a:rPr>
              <a:t>duopólium</a:t>
            </a:r>
            <a:endParaRPr lang="hu-HU" sz="2400" dirty="0">
              <a:latin typeface="Calibri" pitchFamily="34" charset="0"/>
            </a:endParaRP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969779"/>
              </p:ext>
            </p:extLst>
          </p:nvPr>
        </p:nvGraphicFramePr>
        <p:xfrm>
          <a:off x="5253038" y="1676400"/>
          <a:ext cx="15986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1676400"/>
                        <a:ext cx="1598612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06699"/>
              </p:ext>
            </p:extLst>
          </p:nvPr>
        </p:nvGraphicFramePr>
        <p:xfrm>
          <a:off x="5126038" y="2698750"/>
          <a:ext cx="20288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4" name="Equation" r:id="rId5" imgW="850680" imgH="393480" progId="Equation.3">
                  <p:embed/>
                </p:oleObj>
              </mc:Choice>
              <mc:Fallback>
                <p:oleObj name="Equation" r:id="rId5" imgW="85068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2698750"/>
                        <a:ext cx="2028825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466771"/>
              </p:ext>
            </p:extLst>
          </p:nvPr>
        </p:nvGraphicFramePr>
        <p:xfrm>
          <a:off x="5135563" y="3749675"/>
          <a:ext cx="20383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5" name="Equation" r:id="rId7" imgW="850680" imgH="393480" progId="Equation.3">
                  <p:embed/>
                </p:oleObj>
              </mc:Choice>
              <mc:Fallback>
                <p:oleObj name="Equation" r:id="rId7" imgW="85068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3749675"/>
                        <a:ext cx="20383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48952"/>
              </p:ext>
            </p:extLst>
          </p:nvPr>
        </p:nvGraphicFramePr>
        <p:xfrm>
          <a:off x="5338763" y="4695825"/>
          <a:ext cx="16049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6" name="Equation" r:id="rId9" imgW="672840" imgH="393480" progId="Equation.3">
                  <p:embed/>
                </p:oleObj>
              </mc:Choice>
              <mc:Fallback>
                <p:oleObj name="Equation" r:id="rId9" imgW="67284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4695825"/>
                        <a:ext cx="160496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Innováció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verseny fő eszköze </a:t>
            </a:r>
            <a:r>
              <a:rPr lang="hu-HU" dirty="0" smtClean="0"/>
              <a:t>az </a:t>
            </a:r>
            <a:r>
              <a:rPr lang="hu-HU" dirty="0" err="1" smtClean="0"/>
              <a:t>oligopolista</a:t>
            </a:r>
            <a:r>
              <a:rPr lang="hu-HU" dirty="0" smtClean="0"/>
              <a:t> piacon</a:t>
            </a:r>
          </a:p>
          <a:p>
            <a:r>
              <a:rPr lang="hu-HU" dirty="0" smtClean="0"/>
              <a:t>A versenytárssal való megegyezés helyett kiszorítani a piacról</a:t>
            </a:r>
          </a:p>
          <a:p>
            <a:r>
              <a:rPr lang="hu-HU" dirty="0" smtClean="0"/>
              <a:t>Az árversennyel szemben ugyancsak alternatíva</a:t>
            </a:r>
          </a:p>
          <a:p>
            <a:r>
              <a:rPr lang="hu-HU" dirty="0" smtClean="0"/>
              <a:t>Mi a hatása a társadalmi jólétre, ill. kinek van belőle haszna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2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Innováció </a:t>
            </a:r>
            <a:r>
              <a:rPr lang="hu-HU" dirty="0" err="1" smtClean="0"/>
              <a:t>foglama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74573" y="1417638"/>
            <a:ext cx="82075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Fogalmának </a:t>
            </a:r>
            <a:r>
              <a:rPr lang="hu-H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és elméletének közgazdaságtani megalapozása az osztrák közgazdász </a:t>
            </a:r>
            <a:r>
              <a:rPr lang="hu-H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Schumpeter</a:t>
            </a:r>
            <a:r>
              <a:rPr lang="hu-H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(1939) nevéhez </a:t>
            </a:r>
            <a:r>
              <a:rPr lang="hu-H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fűződik</a:t>
            </a:r>
            <a:endParaRPr lang="hu-H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hu-HU" sz="32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termelési tényezők új kombinációjában jelöli meg az innováció lényegét. </a:t>
            </a:r>
            <a:endParaRPr lang="hu-HU" sz="32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nagyobb </a:t>
            </a:r>
            <a:r>
              <a:rPr lang="hu-H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piaci erővel rendelkező vállalatok innovatívabbak, a nagyméretű vállalatok esetén nagyobb a kutatási, fejlesztési potenciál. 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137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Ennek magyarázata:</a:t>
            </a:r>
            <a:r>
              <a:rPr lang="hu-HU" sz="4800" dirty="0"/>
              <a:t/>
            </a:r>
            <a:br>
              <a:rPr lang="hu-HU" sz="4800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61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/>
              <a:t>Forrás a monopolprofit </a:t>
            </a:r>
            <a:r>
              <a:rPr lang="hu-HU" dirty="0">
                <a:sym typeface="Symbol" panose="05050102010706020507" pitchFamily="18" charset="2"/>
              </a:rPr>
              <a:t></a:t>
            </a:r>
            <a:r>
              <a:rPr lang="hu-HU" dirty="0"/>
              <a:t> nagyobb profitból többet lehet K+F-re fordítani</a:t>
            </a:r>
            <a:endParaRPr lang="hu-HU" sz="3600" dirty="0"/>
          </a:p>
          <a:p>
            <a:pPr lvl="1"/>
            <a:r>
              <a:rPr lang="hu-HU" dirty="0"/>
              <a:t>nagyobb a kockázatmegosztó képesség</a:t>
            </a:r>
            <a:endParaRPr lang="hu-HU" sz="3200" dirty="0"/>
          </a:p>
          <a:p>
            <a:pPr lvl="1"/>
            <a:r>
              <a:rPr lang="hu-HU" dirty="0"/>
              <a:t>árversenynél hatásosabb mód a versenytársakkal szembeni előnyszerzésnek</a:t>
            </a:r>
            <a:endParaRPr lang="hu-HU" sz="3200" dirty="0"/>
          </a:p>
          <a:p>
            <a:pPr lvl="1"/>
            <a:r>
              <a:rPr lang="hu-HU" dirty="0"/>
              <a:t>piaci erő és szabadalom révén megakadályozható a másolás és utánzás (ösztönzés az innovációra)</a:t>
            </a:r>
            <a:endParaRPr lang="hu-HU" sz="3200" dirty="0"/>
          </a:p>
          <a:p>
            <a:pPr lvl="1"/>
            <a:r>
              <a:rPr lang="hu-HU" dirty="0"/>
              <a:t>K+F-ben méretgazdaságosság kihasználása</a:t>
            </a:r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40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i="1" dirty="0"/>
              <a:t>Innováció formái </a:t>
            </a:r>
            <a:r>
              <a:rPr lang="hu-HU" sz="3600" dirty="0"/>
              <a:t>(a K+F tevékenység eredménye alapján):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b="1" dirty="0" smtClean="0"/>
              <a:t>Termékfejlesztés</a:t>
            </a:r>
            <a:r>
              <a:rPr lang="hu-HU" b="1" dirty="0"/>
              <a:t>: </a:t>
            </a:r>
            <a:r>
              <a:rPr lang="hu-HU" dirty="0"/>
              <a:t>új termékek létrehozása</a:t>
            </a:r>
          </a:p>
          <a:p>
            <a:pPr lvl="0"/>
            <a:r>
              <a:rPr lang="hu-HU" b="1" dirty="0"/>
              <a:t>Folyamatfejlesztés: </a:t>
            </a:r>
            <a:r>
              <a:rPr lang="hu-HU" dirty="0"/>
              <a:t>új, általában olcsóbb termelési eljárás felfedezése és alkalmazása (ezt fogjuk a továbbiakban vizsgálni).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72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5695"/>
          </a:xfrm>
        </p:spPr>
        <p:txBody>
          <a:bodyPr/>
          <a:lstStyle/>
          <a:p>
            <a:r>
              <a:rPr lang="hu-HU" sz="3600" b="1" dirty="0" smtClean="0"/>
              <a:t>Innováció formái: Radikális innováció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70333"/>
            <a:ext cx="8229600" cy="5255831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 költségcsökkenés olyan mértékű, hogy az </a:t>
            </a:r>
            <a:r>
              <a:rPr lang="hu-HU" dirty="0" err="1" smtClean="0"/>
              <a:t>innováló</a:t>
            </a:r>
            <a:r>
              <a:rPr lang="hu-HU" dirty="0" smtClean="0"/>
              <a:t> </a:t>
            </a:r>
            <a:r>
              <a:rPr lang="hu-HU" dirty="0"/>
              <a:t>vállalat még akkor is versenytársainál alacsonyabb árat állapíthat meg, ha monopolista árat alkalmaz</a:t>
            </a:r>
            <a:r>
              <a:rPr lang="hu-HU" dirty="0" smtClean="0"/>
              <a:t>.</a:t>
            </a:r>
          </a:p>
          <a:p>
            <a:r>
              <a:rPr lang="hu-HU" dirty="0" smtClean="0"/>
              <a:t>Ha költségét csökkenti</a:t>
            </a:r>
            <a:r>
              <a:rPr lang="hu-HU" dirty="0"/>
              <a:t>, akkor </a:t>
            </a:r>
            <a:r>
              <a:rPr lang="hu-HU" b="1" dirty="0"/>
              <a:t>a monopolista mennyiség nagyobb, a monopolár kisebb lesz</a:t>
            </a:r>
            <a:r>
              <a:rPr lang="hu-HU" dirty="0"/>
              <a:t>, mint az eredeti költséggel működő </a:t>
            </a:r>
            <a:r>
              <a:rPr lang="hu-HU" dirty="0" smtClean="0"/>
              <a:t>versenyzői (Bertrand) piacon:</a:t>
            </a:r>
            <a:endParaRPr lang="hu-HU" dirty="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églalap 23"/>
              <p:cNvSpPr/>
              <p:nvPr/>
            </p:nvSpPr>
            <p:spPr>
              <a:xfrm>
                <a:off x="4572000" y="4428781"/>
                <a:ext cx="4032173" cy="1479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𝑀𝑜𝑛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)&gt;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𝑣𝑒𝑟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𝑀𝑜𝑛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𝑣𝑒𝑟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24" name="Téglalap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28781"/>
                <a:ext cx="4032173" cy="1479508"/>
              </a:xfrm>
              <a:prstGeom prst="rect">
                <a:avLst/>
              </a:prstGeom>
              <a:blipFill rotWithShape="0">
                <a:blip r:embed="rId2"/>
                <a:stretch>
                  <a:fillRect r="-211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5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27"/>
          </a:xfrm>
        </p:spPr>
        <p:txBody>
          <a:bodyPr/>
          <a:lstStyle/>
          <a:p>
            <a:r>
              <a:rPr lang="hu-HU" sz="3600" dirty="0" smtClean="0"/>
              <a:t>Példával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15642"/>
            <a:ext cx="8229600" cy="5178712"/>
          </a:xfrm>
        </p:spPr>
        <p:txBody>
          <a:bodyPr/>
          <a:lstStyle/>
          <a:p>
            <a:r>
              <a:rPr lang="hu-HU" sz="2800" dirty="0" smtClean="0"/>
              <a:t>Legyen P=120-Q a keresleti függvény</a:t>
            </a:r>
          </a:p>
          <a:p>
            <a:r>
              <a:rPr lang="hu-HU" sz="2800" dirty="0"/>
              <a:t>A</a:t>
            </a:r>
            <a:r>
              <a:rPr lang="hu-HU" sz="2800" dirty="0" smtClean="0"/>
              <a:t>z </a:t>
            </a:r>
            <a:r>
              <a:rPr lang="hu-HU" sz="2800" dirty="0"/>
              <a:t>innováció előtti határköltsége minden vállalatnak </a:t>
            </a:r>
            <a:r>
              <a:rPr lang="hu-HU" sz="2800" dirty="0" smtClean="0"/>
              <a:t>MC</a:t>
            </a:r>
            <a:r>
              <a:rPr lang="hu-HU" sz="2000" dirty="0" smtClean="0"/>
              <a:t>1</a:t>
            </a:r>
            <a:r>
              <a:rPr lang="hu-HU" sz="2800" dirty="0" smtClean="0"/>
              <a:t>=80, </a:t>
            </a:r>
            <a:r>
              <a:rPr lang="hu-HU" sz="2800" dirty="0"/>
              <a:t>a piacon </a:t>
            </a:r>
            <a:r>
              <a:rPr lang="hu-HU" sz="2800" b="1" dirty="0"/>
              <a:t>Bertrand verseny </a:t>
            </a:r>
            <a:r>
              <a:rPr lang="hu-HU" sz="2800" dirty="0"/>
              <a:t>van. </a:t>
            </a:r>
            <a:endParaRPr lang="hu-HU" sz="2800" dirty="0" smtClean="0"/>
          </a:p>
          <a:p>
            <a:r>
              <a:rPr lang="hu-HU" sz="2800" dirty="0" smtClean="0"/>
              <a:t>Ekkor az ár azonos a határköltséggel: </a:t>
            </a:r>
            <a:r>
              <a:rPr lang="hu-HU" sz="2800" b="1" dirty="0" smtClean="0"/>
              <a:t>P=80, és Q=40</a:t>
            </a:r>
          </a:p>
          <a:p>
            <a:r>
              <a:rPr lang="hu-HU" sz="2800" dirty="0"/>
              <a:t>Tegyük fel, hogy egyik vállalat olyan innovációt hajt végre, aminek következtében </a:t>
            </a:r>
            <a:r>
              <a:rPr lang="hu-HU" sz="2800" dirty="0" smtClean="0"/>
              <a:t>határköltsége</a:t>
            </a:r>
            <a:r>
              <a:rPr lang="hu-HU" sz="2800" dirty="0"/>
              <a:t> </a:t>
            </a:r>
            <a:r>
              <a:rPr lang="hu-HU" sz="2800" dirty="0" smtClean="0"/>
              <a:t>MC</a:t>
            </a:r>
            <a:r>
              <a:rPr lang="hu-HU" sz="2000" dirty="0" smtClean="0"/>
              <a:t>2</a:t>
            </a:r>
            <a:r>
              <a:rPr lang="hu-HU" sz="2800" dirty="0" smtClean="0"/>
              <a:t>=20 lesz</a:t>
            </a:r>
          </a:p>
          <a:p>
            <a:r>
              <a:rPr lang="hu-HU" sz="2800" dirty="0" smtClean="0"/>
              <a:t>Ekkor a monopolista mennyiség és ár az MR=MC alapján: </a:t>
            </a:r>
            <a:r>
              <a:rPr lang="hu-HU" sz="2800" b="1" dirty="0" smtClean="0"/>
              <a:t>Q=50 és P=70</a:t>
            </a:r>
          </a:p>
          <a:p>
            <a:r>
              <a:rPr lang="hu-HU" sz="2800" dirty="0" smtClean="0"/>
              <a:t>Nagyobb mennyiség és alacsonyabb ár!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794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5695"/>
          </a:xfrm>
        </p:spPr>
        <p:txBody>
          <a:bodyPr/>
          <a:lstStyle/>
          <a:p>
            <a:r>
              <a:rPr lang="hu-HU" sz="3600" b="1" dirty="0" smtClean="0"/>
              <a:t>Csekély mértékű innováció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502"/>
            <a:ext cx="8229600" cy="5145662"/>
          </a:xfrm>
        </p:spPr>
        <p:txBody>
          <a:bodyPr/>
          <a:lstStyle/>
          <a:p>
            <a:r>
              <a:rPr lang="hu-HU" dirty="0"/>
              <a:t>Ekkor </a:t>
            </a:r>
            <a:r>
              <a:rPr lang="hu-HU" b="1" dirty="0"/>
              <a:t>a költségelőny </a:t>
            </a:r>
            <a:r>
              <a:rPr lang="hu-HU" b="1" dirty="0" smtClean="0"/>
              <a:t>csak olyan </a:t>
            </a:r>
            <a:r>
              <a:rPr lang="hu-HU" b="1" dirty="0"/>
              <a:t>mértékű, amely nem elég ahhoz, hogy a költségcsökkentő vállalat monopolista árral szorítsa ki a </a:t>
            </a:r>
            <a:r>
              <a:rPr lang="hu-HU" b="1" dirty="0" smtClean="0"/>
              <a:t>versenytársakat.</a:t>
            </a:r>
          </a:p>
          <a:p>
            <a:r>
              <a:rPr lang="hu-HU" dirty="0" smtClean="0"/>
              <a:t>Ha költségét csökkenti</a:t>
            </a:r>
            <a:r>
              <a:rPr lang="hu-HU" dirty="0"/>
              <a:t>, akkor a </a:t>
            </a:r>
            <a:r>
              <a:rPr lang="hu-HU" b="1" dirty="0"/>
              <a:t>monopolista mennyiség </a:t>
            </a:r>
            <a:r>
              <a:rPr lang="hu-HU" b="1" dirty="0" smtClean="0"/>
              <a:t>kisebb</a:t>
            </a:r>
            <a:r>
              <a:rPr lang="hu-HU" b="1" dirty="0"/>
              <a:t>, a monopolár </a:t>
            </a:r>
            <a:r>
              <a:rPr lang="hu-HU" b="1" dirty="0" smtClean="0"/>
              <a:t>nagyobb </a:t>
            </a:r>
            <a:r>
              <a:rPr lang="hu-HU" b="1" dirty="0"/>
              <a:t>lesz</a:t>
            </a:r>
            <a:r>
              <a:rPr lang="hu-HU" dirty="0"/>
              <a:t>, mint az eredeti költséggel működő versenyzői </a:t>
            </a:r>
            <a:r>
              <a:rPr lang="hu-HU" dirty="0" smtClean="0"/>
              <a:t>piacon:</a:t>
            </a:r>
            <a:endParaRPr lang="hu-HU" dirty="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églalap 23"/>
              <p:cNvSpPr/>
              <p:nvPr/>
            </p:nvSpPr>
            <p:spPr>
              <a:xfrm>
                <a:off x="1828799" y="4538949"/>
                <a:ext cx="6230040" cy="1501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𝑀𝑜𝑛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hu-HU" sz="280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𝑣𝑒𝑟𝑠𝑒𝑛𝑦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𝑀𝑜𝑛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hu-HU" sz="280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𝑣𝑒𝑟𝑠𝑒𝑛𝑦</m:t>
                                  </m:r>
                                </m:sub>
                              </m:sSub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hu-HU" sz="28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24" name="Téglalap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799" y="4538949"/>
                <a:ext cx="6230040" cy="15014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9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27"/>
          </a:xfrm>
        </p:spPr>
        <p:txBody>
          <a:bodyPr/>
          <a:lstStyle/>
          <a:p>
            <a:r>
              <a:rPr lang="hu-HU" sz="3600" dirty="0" smtClean="0"/>
              <a:t>Példával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15642"/>
            <a:ext cx="8229600" cy="5178712"/>
          </a:xfrm>
        </p:spPr>
        <p:txBody>
          <a:bodyPr/>
          <a:lstStyle/>
          <a:p>
            <a:r>
              <a:rPr lang="hu-HU" sz="2800" dirty="0" smtClean="0"/>
              <a:t>Legyen most is P=120-Q a keresleti függvény</a:t>
            </a:r>
          </a:p>
          <a:p>
            <a:r>
              <a:rPr lang="hu-HU" sz="2800" dirty="0"/>
              <a:t>A</a:t>
            </a:r>
            <a:r>
              <a:rPr lang="hu-HU" sz="2800" dirty="0" smtClean="0"/>
              <a:t>z </a:t>
            </a:r>
            <a:r>
              <a:rPr lang="hu-HU" sz="2800" dirty="0"/>
              <a:t>innováció előtti határköltsége minden vállalatnak </a:t>
            </a:r>
            <a:r>
              <a:rPr lang="hu-HU" sz="2800" dirty="0" smtClean="0"/>
              <a:t>MC</a:t>
            </a:r>
            <a:r>
              <a:rPr lang="hu-HU" sz="2000" dirty="0" smtClean="0"/>
              <a:t>1</a:t>
            </a:r>
            <a:r>
              <a:rPr lang="hu-HU" sz="2800" dirty="0" smtClean="0"/>
              <a:t>=80, </a:t>
            </a:r>
            <a:r>
              <a:rPr lang="hu-HU" sz="2800" dirty="0"/>
              <a:t>a piacon Bertrand verseny van. </a:t>
            </a:r>
            <a:endParaRPr lang="hu-HU" sz="2800" dirty="0" smtClean="0"/>
          </a:p>
          <a:p>
            <a:r>
              <a:rPr lang="hu-HU" sz="2800" dirty="0" smtClean="0"/>
              <a:t>Az egyik </a:t>
            </a:r>
            <a:r>
              <a:rPr lang="hu-HU" sz="2800" dirty="0"/>
              <a:t>vállalat olyan innovációt hajt végre, </a:t>
            </a:r>
            <a:r>
              <a:rPr lang="hu-HU" sz="2800" dirty="0" smtClean="0"/>
              <a:t>de határköltsége most MC</a:t>
            </a:r>
            <a:r>
              <a:rPr lang="hu-HU" sz="2000" dirty="0" smtClean="0"/>
              <a:t>2</a:t>
            </a:r>
            <a:r>
              <a:rPr lang="hu-HU" sz="2800" dirty="0" smtClean="0"/>
              <a:t>=60 lesz</a:t>
            </a:r>
          </a:p>
          <a:p>
            <a:r>
              <a:rPr lang="hu-HU" sz="2800" dirty="0" smtClean="0"/>
              <a:t>Ekkor a monopolista mennyiség és ár az MR=MC alapján: </a:t>
            </a:r>
            <a:r>
              <a:rPr lang="hu-HU" sz="2800" b="1" dirty="0" smtClean="0"/>
              <a:t>Q=30 és P=90</a:t>
            </a:r>
          </a:p>
          <a:p>
            <a:r>
              <a:rPr lang="hu-HU" sz="2800" dirty="0" smtClean="0"/>
              <a:t>Ekkor a </a:t>
            </a:r>
            <a:r>
              <a:rPr lang="hu-HU" sz="2800" dirty="0"/>
              <a:t>monopolista árral nem tudja a versenytársakat </a:t>
            </a:r>
            <a:r>
              <a:rPr lang="hu-HU" sz="2800" dirty="0" smtClean="0"/>
              <a:t>kiszorítani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sz="2800" b="1" dirty="0" smtClean="0"/>
              <a:t>valamivel </a:t>
            </a:r>
            <a:r>
              <a:rPr lang="hu-HU" sz="2800" b="1" dirty="0"/>
              <a:t>a 80 alá kell mennie az </a:t>
            </a:r>
            <a:r>
              <a:rPr lang="hu-HU" sz="2800" b="1" dirty="0" smtClean="0"/>
              <a:t>árral</a:t>
            </a:r>
          </a:p>
          <a:p>
            <a:r>
              <a:rPr lang="hu-HU" sz="2800" b="1" dirty="0" smtClean="0"/>
              <a:t>De így is van profitja ha a többiek nem </a:t>
            </a:r>
            <a:r>
              <a:rPr lang="hu-HU" sz="2800" b="1" dirty="0" err="1" smtClean="0"/>
              <a:t>innoválnak</a:t>
            </a:r>
            <a:r>
              <a:rPr lang="hu-HU" sz="2800" b="1" dirty="0" smtClean="0"/>
              <a:t>!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400232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70334" y="1510580"/>
            <a:ext cx="7359266" cy="460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286438" y="172109"/>
            <a:ext cx="8471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A társadalom </a:t>
            </a:r>
            <a:r>
              <a:rPr lang="hu-HU" sz="2800" b="1" dirty="0"/>
              <a:t>(fogyasztók és </a:t>
            </a:r>
            <a:r>
              <a:rPr lang="hu-HU" sz="2800" b="1" dirty="0" smtClean="0"/>
              <a:t>termelők)</a:t>
            </a:r>
          </a:p>
          <a:p>
            <a:r>
              <a:rPr lang="hu-HU" sz="2800" b="1" dirty="0" smtClean="0"/>
              <a:t>újításból </a:t>
            </a:r>
            <a:r>
              <a:rPr lang="hu-HU" sz="2800" b="1" dirty="0"/>
              <a:t>származó </a:t>
            </a:r>
            <a:r>
              <a:rPr lang="hu-HU" sz="2800" b="1" dirty="0" smtClean="0"/>
              <a:t>potenciális nyeresége</a:t>
            </a:r>
          </a:p>
          <a:p>
            <a:r>
              <a:rPr lang="hu-HU" sz="2800" b="1" dirty="0" smtClean="0"/>
              <a:t>(előző számokkal, ha mindenki </a:t>
            </a:r>
            <a:r>
              <a:rPr lang="hu-HU" sz="2800" b="1" dirty="0" err="1" smtClean="0"/>
              <a:t>innovál</a:t>
            </a:r>
            <a:r>
              <a:rPr lang="hu-HU" sz="2800" b="1" dirty="0" smtClean="0"/>
              <a:t>)</a:t>
            </a:r>
            <a:r>
              <a:rPr lang="hu-HU" sz="2400" b="1" dirty="0" smtClean="0"/>
              <a:t> </a:t>
            </a:r>
            <a:endParaRPr lang="hu-H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2588963" y="1510580"/>
                <a:ext cx="5530467" cy="640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Jóléti többlet: </a:t>
                </a:r>
                <a14:m>
                  <m:oMath xmlns:m="http://schemas.openxmlformats.org/officeDocument/2006/math">
                    <m:r>
                      <a:rPr lang="hu-HU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hu-H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hu-H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40+60</m:t>
                            </m:r>
                          </m:e>
                        </m:d>
                        <m:r>
                          <a:rPr lang="hu-H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hu-H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u-HU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=1000</m:t>
                    </m:r>
                  </m:oMath>
                </a14:m>
                <a:endParaRPr lang="hu-HU" sz="24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63" y="1510580"/>
                <a:ext cx="5530467" cy="640753"/>
              </a:xfrm>
              <a:prstGeom prst="rect">
                <a:avLst/>
              </a:prstGeom>
              <a:blipFill rotWithShape="0">
                <a:blip r:embed="rId3"/>
                <a:stretch>
                  <a:fillRect l="-1764" b="-857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u-HU" altLang="hu-H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79177" y="3166281"/>
            <a:ext cx="1610436" cy="5459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Derékszögű háromszög 7"/>
          <p:cNvSpPr/>
          <p:nvPr/>
        </p:nvSpPr>
        <p:spPr>
          <a:xfrm>
            <a:off x="3889613" y="3166281"/>
            <a:ext cx="791569" cy="54591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20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467" y="3678"/>
            <a:ext cx="7389302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4400" dirty="0" smtClean="0"/>
              <a:t>Bertrand –</a:t>
            </a:r>
            <a:r>
              <a:rPr lang="hu-HU" sz="4400" spc="-120" dirty="0" smtClean="0"/>
              <a:t> </a:t>
            </a:r>
            <a:r>
              <a:rPr lang="hu-HU" sz="4400" dirty="0" err="1" smtClean="0"/>
              <a:t>duopólium</a:t>
            </a:r>
            <a:r>
              <a:rPr lang="hu-HU" sz="4400" dirty="0" smtClean="0"/>
              <a:t> </a:t>
            </a:r>
            <a:r>
              <a:rPr lang="hu-HU" sz="4400" dirty="0" err="1" smtClean="0"/>
              <a:t>reziduális</a:t>
            </a:r>
            <a:r>
              <a:rPr lang="hu-HU" sz="4400" dirty="0" smtClean="0"/>
              <a:t> </a:t>
            </a:r>
            <a:r>
              <a:rPr lang="hu-HU" spc="-5" dirty="0" smtClean="0"/>
              <a:t>keresleti </a:t>
            </a:r>
            <a:r>
              <a:rPr lang="hu-HU" spc="-5" dirty="0"/>
              <a:t>függvénye</a:t>
            </a:r>
            <a:endParaRPr lang="hu-HU" sz="4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575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spc="-5" dirty="0" smtClean="0"/>
              <a:t>Legyen a határköltség konstans és azonos</a:t>
            </a:r>
            <a:endParaRPr lang="hu-HU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A0000"/>
              </a:buClr>
              <a:buSzPct val="75000"/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lang="hu-HU" dirty="0" smtClean="0"/>
              <a:t>Ha </a:t>
            </a:r>
            <a:r>
              <a:rPr lang="hu-HU" spc="-5" dirty="0" smtClean="0"/>
              <a:t>1. vállalat </a:t>
            </a:r>
            <a:r>
              <a:rPr lang="hu-HU" u="sng" dirty="0" smtClean="0"/>
              <a:t>p</a:t>
            </a:r>
            <a:r>
              <a:rPr lang="hu-HU" u="sng" baseline="-20833" dirty="0" smtClean="0"/>
              <a:t>1</a:t>
            </a:r>
            <a:r>
              <a:rPr lang="hu-HU" baseline="-20833" dirty="0" smtClean="0"/>
              <a:t> </a:t>
            </a:r>
            <a:r>
              <a:rPr lang="hu-HU" dirty="0" smtClean="0"/>
              <a:t>árat állapít meg </a:t>
            </a:r>
            <a:r>
              <a:rPr lang="hu-HU" dirty="0" smtClean="0">
                <a:latin typeface="Symbol"/>
                <a:cs typeface="Symbol"/>
              </a:rPr>
              <a:t></a:t>
            </a:r>
            <a:r>
              <a:rPr lang="hu-HU" dirty="0" smtClean="0">
                <a:latin typeface="Times New Roman"/>
                <a:cs typeface="Times New Roman"/>
              </a:rPr>
              <a:t> </a:t>
            </a:r>
            <a:r>
              <a:rPr lang="hu-HU" dirty="0" smtClean="0"/>
              <a:t>2. </a:t>
            </a:r>
            <a:r>
              <a:rPr lang="hu-HU" spc="-5" dirty="0" smtClean="0"/>
              <a:t>vállalat</a:t>
            </a:r>
            <a:r>
              <a:rPr lang="hu-HU" spc="265" dirty="0" smtClean="0"/>
              <a:t> </a:t>
            </a:r>
            <a:r>
              <a:rPr lang="hu-HU" spc="-5" dirty="0" err="1" smtClean="0"/>
              <a:t>reziduális</a:t>
            </a:r>
            <a:r>
              <a:rPr lang="hu-HU" dirty="0" smtClean="0">
                <a:latin typeface="Times New Roman"/>
                <a:cs typeface="Times New Roman"/>
              </a:rPr>
              <a:t> </a:t>
            </a:r>
            <a:r>
              <a:rPr lang="hu-HU" spc="-5" dirty="0" smtClean="0"/>
              <a:t>kereslete </a:t>
            </a:r>
            <a:r>
              <a:rPr lang="hu-HU" u="sng" dirty="0" smtClean="0"/>
              <a:t>p</a:t>
            </a:r>
            <a:r>
              <a:rPr lang="hu-HU" sz="2400" u="sng" baseline="-20833" dirty="0" smtClean="0"/>
              <a:t>1</a:t>
            </a:r>
            <a:r>
              <a:rPr lang="hu-HU" spc="-5" dirty="0" smtClean="0"/>
              <a:t>  ár esetén:</a:t>
            </a:r>
            <a:endParaRPr lang="hu-HU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334516" y="3998341"/>
            <a:ext cx="3035935" cy="1337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400" spc="-5" dirty="0" smtClean="0">
                <a:latin typeface="Verdana"/>
                <a:cs typeface="Verdana"/>
              </a:rPr>
              <a:t>q</a:t>
            </a:r>
            <a:r>
              <a:rPr lang="hu-HU" sz="2400" spc="-7" baseline="-20833" dirty="0" smtClean="0">
                <a:latin typeface="Verdana"/>
                <a:cs typeface="Verdana"/>
              </a:rPr>
              <a:t>2</a:t>
            </a:r>
            <a:r>
              <a:rPr lang="hu-HU" sz="2400" spc="-5" dirty="0" smtClean="0">
                <a:latin typeface="Verdana"/>
                <a:cs typeface="Verdana"/>
              </a:rPr>
              <a:t>=0</a:t>
            </a:r>
            <a:endParaRPr lang="hu-HU" sz="2400" dirty="0" smtClean="0">
              <a:latin typeface="Verdana"/>
              <a:cs typeface="Verdana"/>
            </a:endParaRPr>
          </a:p>
          <a:p>
            <a:pPr marL="12700" marR="5080">
              <a:lnSpc>
                <a:spcPct val="140000"/>
              </a:lnSpc>
            </a:pPr>
            <a:r>
              <a:rPr lang="hu-HU" sz="2400" spc="-5" dirty="0" smtClean="0">
                <a:latin typeface="Verdana"/>
                <a:cs typeface="Verdana"/>
              </a:rPr>
              <a:t>q</a:t>
            </a:r>
            <a:r>
              <a:rPr lang="hu-HU" sz="2400" spc="-7" baseline="-20833" dirty="0" smtClean="0">
                <a:latin typeface="Verdana"/>
                <a:cs typeface="Verdana"/>
              </a:rPr>
              <a:t>2</a:t>
            </a:r>
            <a:r>
              <a:rPr lang="hu-HU" sz="2400" spc="-5" dirty="0" smtClean="0">
                <a:latin typeface="Verdana"/>
                <a:cs typeface="Verdana"/>
              </a:rPr>
              <a:t>=Q</a:t>
            </a:r>
          </a:p>
          <a:p>
            <a:pPr marL="12700" marR="5080">
              <a:lnSpc>
                <a:spcPct val="140000"/>
              </a:lnSpc>
            </a:pPr>
            <a:r>
              <a:rPr lang="hu-HU" sz="2400" spc="-5" dirty="0" smtClean="0">
                <a:latin typeface="Verdana"/>
                <a:cs typeface="Verdana"/>
              </a:rPr>
              <a:t>q</a:t>
            </a:r>
            <a:r>
              <a:rPr lang="hu-HU" sz="2400" spc="-7" baseline="-20833" dirty="0" smtClean="0">
                <a:latin typeface="Verdana"/>
                <a:cs typeface="Verdana"/>
              </a:rPr>
              <a:t>2</a:t>
            </a:r>
            <a:r>
              <a:rPr lang="hu-HU" sz="2400" spc="-5" dirty="0" smtClean="0">
                <a:latin typeface="Verdana"/>
                <a:cs typeface="Verdana"/>
              </a:rPr>
              <a:t>=Q/2</a:t>
            </a:r>
            <a:endParaRPr lang="hu-HU"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4504" y="3851671"/>
            <a:ext cx="1506220" cy="1485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100"/>
              </a:lnSpc>
              <a:tabLst>
                <a:tab pos="603885" algn="l"/>
              </a:tabLst>
            </a:pPr>
            <a:r>
              <a:rPr lang="hu-HU" sz="2400" dirty="0" smtClean="0">
                <a:latin typeface="Verdana"/>
                <a:cs typeface="Verdana"/>
              </a:rPr>
              <a:t>ha	p</a:t>
            </a:r>
            <a:r>
              <a:rPr lang="hu-HU" sz="2400" baseline="-20833" dirty="0" smtClean="0">
                <a:latin typeface="Verdana"/>
                <a:cs typeface="Verdana"/>
              </a:rPr>
              <a:t>2</a:t>
            </a:r>
            <a:r>
              <a:rPr lang="hu-HU" sz="2400" dirty="0" smtClean="0">
                <a:latin typeface="Verdana"/>
                <a:cs typeface="Verdana"/>
              </a:rPr>
              <a:t>&gt;</a:t>
            </a:r>
            <a:r>
              <a:rPr lang="hu-HU" sz="2400" u="sng" dirty="0" smtClean="0">
                <a:latin typeface="Verdana"/>
                <a:cs typeface="Verdana"/>
              </a:rPr>
              <a:t>p</a:t>
            </a:r>
            <a:r>
              <a:rPr lang="hu-HU" sz="2400" u="sng" spc="-7" baseline="-20833" dirty="0" smtClean="0">
                <a:latin typeface="Verdana"/>
                <a:cs typeface="Verdana"/>
              </a:rPr>
              <a:t>1</a:t>
            </a:r>
            <a:r>
              <a:rPr lang="hu-HU" sz="2400" spc="-7" baseline="-20833" dirty="0" smtClean="0">
                <a:latin typeface="Verdana"/>
                <a:cs typeface="Verdana"/>
              </a:rPr>
              <a:t>  </a:t>
            </a:r>
            <a:r>
              <a:rPr lang="hu-HU" sz="2400" dirty="0" smtClean="0">
                <a:latin typeface="Verdana"/>
                <a:cs typeface="Verdana"/>
              </a:rPr>
              <a:t>ha p</a:t>
            </a:r>
            <a:r>
              <a:rPr lang="hu-HU" sz="2400" baseline="-20833" dirty="0" smtClean="0">
                <a:latin typeface="Verdana"/>
                <a:cs typeface="Verdana"/>
              </a:rPr>
              <a:t>2</a:t>
            </a:r>
            <a:r>
              <a:rPr lang="hu-HU" sz="2400" dirty="0" smtClean="0">
                <a:latin typeface="Verdana"/>
                <a:cs typeface="Verdana"/>
              </a:rPr>
              <a:t>&lt;</a:t>
            </a:r>
            <a:r>
              <a:rPr lang="hu-HU" sz="2400" u="sng" dirty="0" smtClean="0">
                <a:latin typeface="Verdana"/>
                <a:cs typeface="Verdana"/>
              </a:rPr>
              <a:t>p</a:t>
            </a:r>
            <a:r>
              <a:rPr lang="hu-HU" sz="2400" u="sng" baseline="-20833" dirty="0" smtClean="0">
                <a:latin typeface="Verdana"/>
                <a:cs typeface="Verdana"/>
              </a:rPr>
              <a:t>1</a:t>
            </a:r>
            <a:r>
              <a:rPr lang="hu-HU" sz="2400" baseline="-20833" dirty="0" smtClean="0">
                <a:latin typeface="Verdana"/>
                <a:cs typeface="Verdana"/>
              </a:rPr>
              <a:t>  </a:t>
            </a:r>
            <a:r>
              <a:rPr lang="hu-HU" sz="2400" dirty="0" smtClean="0">
                <a:latin typeface="Verdana"/>
                <a:cs typeface="Verdana"/>
              </a:rPr>
              <a:t>ha</a:t>
            </a:r>
            <a:r>
              <a:rPr lang="hu-HU" sz="2400" spc="-110" dirty="0" smtClean="0">
                <a:latin typeface="Verdana"/>
                <a:cs typeface="Verdana"/>
              </a:rPr>
              <a:t> </a:t>
            </a:r>
            <a:r>
              <a:rPr lang="hu-HU" sz="2400" dirty="0" smtClean="0">
                <a:latin typeface="Verdana"/>
                <a:cs typeface="Verdana"/>
              </a:rPr>
              <a:t>p</a:t>
            </a:r>
            <a:r>
              <a:rPr lang="hu-HU" sz="2400" baseline="-20833" dirty="0" smtClean="0">
                <a:latin typeface="Verdana"/>
                <a:cs typeface="Verdana"/>
              </a:rPr>
              <a:t>2</a:t>
            </a:r>
            <a:r>
              <a:rPr lang="hu-HU" sz="2400" dirty="0" smtClean="0">
                <a:latin typeface="Verdana"/>
                <a:cs typeface="Verdana"/>
              </a:rPr>
              <a:t>=</a:t>
            </a:r>
            <a:r>
              <a:rPr lang="hu-HU" sz="2400" u="sng" dirty="0" smtClean="0">
                <a:latin typeface="Verdana"/>
                <a:cs typeface="Verdana"/>
              </a:rPr>
              <a:t>p</a:t>
            </a:r>
            <a:r>
              <a:rPr lang="hu-HU" sz="2400" u="sng" baseline="-20833" dirty="0" smtClean="0">
                <a:latin typeface="Verdana"/>
                <a:cs typeface="Verdana"/>
              </a:rPr>
              <a:t>1</a:t>
            </a:r>
            <a:endParaRPr lang="hu-HU" sz="2400" u="sng" baseline="-20833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55193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003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29867"/>
            <a:ext cx="8229600" cy="4525963"/>
          </a:xfrm>
        </p:spPr>
        <p:txBody>
          <a:bodyPr/>
          <a:lstStyle/>
          <a:p>
            <a:r>
              <a:rPr lang="hu-HU" dirty="0">
                <a:ea typeface="Calibri" panose="020F0502020204030204" pitchFamily="34" charset="0"/>
              </a:rPr>
              <a:t>A teljes társadalmi többlet (a termelői és fogyasztói többlet) mértéke akkor lenne maximális, ha az innováció utáni ár megegyezik az új, alacsonyabb  határköltséggel</a:t>
            </a:r>
            <a:r>
              <a:rPr lang="hu-HU" dirty="0" smtClean="0">
                <a:ea typeface="Calibri" panose="020F0502020204030204" pitchFamily="34" charset="0"/>
              </a:rPr>
              <a:t>.</a:t>
            </a:r>
          </a:p>
          <a:p>
            <a:r>
              <a:rPr lang="hu-HU" dirty="0" smtClean="0"/>
              <a:t>Ez itt csak fogyasztói többlet</a:t>
            </a:r>
          </a:p>
          <a:p>
            <a:r>
              <a:rPr lang="hu-HU" dirty="0" smtClean="0"/>
              <a:t>Az </a:t>
            </a:r>
            <a:r>
              <a:rPr lang="hu-HU" dirty="0"/>
              <a:t>innovációt azonban vállalatok hajtják végre, az ő szempontjukból az ösztönzést kizárólag a  profit (termelői többlet) növekedése jelenti.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6010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74574" y="299177"/>
            <a:ext cx="87584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hu-HU" sz="2800" dirty="0" smtClean="0">
              <a:latin typeface="+mn-lt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2800" dirty="0">
              <a:latin typeface="+mn-lt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+mn-lt"/>
              </a:rPr>
              <a:t>De </a:t>
            </a:r>
            <a:r>
              <a:rPr lang="hu-HU" sz="2800" b="1" dirty="0" smtClean="0">
                <a:latin typeface="+mn-lt"/>
              </a:rPr>
              <a:t>mekkora </a:t>
            </a:r>
            <a:r>
              <a:rPr lang="hu-HU" sz="2800" b="1" dirty="0">
                <a:latin typeface="+mn-lt"/>
              </a:rPr>
              <a:t>az ösztönzöttsége </a:t>
            </a:r>
            <a:r>
              <a:rPr lang="hu-HU" sz="2800" dirty="0">
                <a:latin typeface="+mn-lt"/>
              </a:rPr>
              <a:t>(mekkora profitnövekménnyel jár) az innováció </a:t>
            </a:r>
            <a:r>
              <a:rPr lang="hu-HU" sz="2800" b="1" dirty="0">
                <a:latin typeface="+mn-lt"/>
              </a:rPr>
              <a:t>egy versenyző vállalat </a:t>
            </a:r>
            <a:r>
              <a:rPr lang="hu-HU" sz="2800" b="1" dirty="0" smtClean="0">
                <a:latin typeface="+mn-lt"/>
              </a:rPr>
              <a:t>számára?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+mn-lt"/>
              </a:rPr>
              <a:t>Ekkor 80-nál egy kicsivel kisebb árral tudná kiszorítani a partnereket.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>
                <a:latin typeface="+mn-lt"/>
              </a:rPr>
              <a:t>Ez kisebb, mint az előbbi ráadásul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>
                <a:latin typeface="+mn-lt"/>
              </a:rPr>
              <a:t>a</a:t>
            </a:r>
            <a:r>
              <a:rPr lang="hu-HU" sz="2800" dirty="0" smtClean="0">
                <a:latin typeface="+mn-lt"/>
              </a:rPr>
              <a:t> fogyasztói többlet változatlan = az </a:t>
            </a:r>
            <a:r>
              <a:rPr lang="hu-HU" sz="2800" dirty="0" err="1" smtClean="0">
                <a:latin typeface="+mn-lt"/>
              </a:rPr>
              <a:t>innováló</a:t>
            </a:r>
            <a:r>
              <a:rPr lang="hu-HU" sz="2800" dirty="0" smtClean="0">
                <a:latin typeface="+mn-lt"/>
              </a:rPr>
              <a:t> mindent visz</a:t>
            </a:r>
            <a:endParaRPr lang="hu-HU" sz="2800" dirty="0"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7287" y="2220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255239"/>
              </p:ext>
            </p:extLst>
          </p:nvPr>
        </p:nvGraphicFramePr>
        <p:xfrm>
          <a:off x="2853503" y="4208291"/>
          <a:ext cx="5203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Equation" r:id="rId3" imgW="2641320" imgH="203040" progId="Equation.DSMT4">
                  <p:embed/>
                </p:oleObj>
              </mc:Choice>
              <mc:Fallback>
                <p:oleObj name="Equation" r:id="rId3" imgW="26413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3503" y="4208291"/>
                        <a:ext cx="5203825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5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53085" y="1280095"/>
            <a:ext cx="8449937" cy="469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451692" y="429658"/>
            <a:ext cx="66349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/>
              <a:t>A versenyző vállalat haszna az </a:t>
            </a:r>
            <a:r>
              <a:rPr lang="hu-HU" sz="2400" b="1" i="1" dirty="0" smtClean="0"/>
              <a:t>innovációból</a:t>
            </a:r>
          </a:p>
          <a:p>
            <a:r>
              <a:rPr lang="hu-HU" sz="2400" b="1" i="1" dirty="0" smtClean="0"/>
              <a:t>(Bertrand-verseny)</a:t>
            </a:r>
            <a:endParaRPr lang="hu-HU" sz="2400" b="1" dirty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87858" y="3207224"/>
            <a:ext cx="1842446" cy="4640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5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Vessük ezt össze egy </a:t>
            </a:r>
            <a:r>
              <a:rPr lang="hu-HU" dirty="0" err="1" smtClean="0"/>
              <a:t>innováló</a:t>
            </a:r>
            <a:r>
              <a:rPr lang="hu-HU" dirty="0" smtClean="0"/>
              <a:t> monopóliummal!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5669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766026"/>
              </p:ext>
            </p:extLst>
          </p:nvPr>
        </p:nvGraphicFramePr>
        <p:xfrm>
          <a:off x="881349" y="630106"/>
          <a:ext cx="5703697" cy="9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8" name="Equation" r:id="rId3" imgW="2565360" imgH="431640" progId="Equation.DSMT4">
                  <p:embed/>
                </p:oleObj>
              </mc:Choice>
              <mc:Fallback>
                <p:oleObj name="Equation" r:id="rId3" imgW="256536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49" y="630106"/>
                        <a:ext cx="5703697" cy="94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326155" y="230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106455"/>
              </p:ext>
            </p:extLst>
          </p:nvPr>
        </p:nvGraphicFramePr>
        <p:xfrm>
          <a:off x="881349" y="2095500"/>
          <a:ext cx="7913297" cy="104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9" name="Equation" r:id="rId5" imgW="2501640" imgH="431640" progId="Equation.DSMT4">
                  <p:embed/>
                </p:oleObj>
              </mc:Choice>
              <mc:Fallback>
                <p:oleObj name="Equation" r:id="rId5" imgW="250164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49" y="2095500"/>
                        <a:ext cx="7913297" cy="10443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zövegdoboz 16"/>
          <p:cNvSpPr txBox="1"/>
          <p:nvPr/>
        </p:nvSpPr>
        <p:spPr>
          <a:xfrm>
            <a:off x="775310" y="222063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MC=80-nál</a:t>
            </a:r>
            <a:endParaRPr lang="hu-HU" sz="24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775311" y="1551945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MC=60-nál</a:t>
            </a:r>
            <a:endParaRPr lang="hu-HU" sz="2400" b="1" dirty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087416" y="37550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252637"/>
              </p:ext>
            </p:extLst>
          </p:nvPr>
        </p:nvGraphicFramePr>
        <p:xfrm>
          <a:off x="1087416" y="4110492"/>
          <a:ext cx="3964735" cy="519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0" name="Equation" r:id="rId7" imgW="1383699" imgH="177723" progId="Equation.DSMT4">
                  <p:embed/>
                </p:oleObj>
              </mc:Choice>
              <mc:Fallback>
                <p:oleObj name="Equation" r:id="rId7" imgW="1383699" imgH="17772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16" y="4110492"/>
                        <a:ext cx="3964735" cy="519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zövegdoboz 20"/>
          <p:cNvSpPr txBox="1"/>
          <p:nvPr/>
        </p:nvSpPr>
        <p:spPr>
          <a:xfrm>
            <a:off x="881349" y="3524195"/>
            <a:ext cx="229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A profittöbblet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299620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43917" y="172902"/>
            <a:ext cx="6132448" cy="4801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6695" indent="-226695" algn="just">
              <a:lnSpc>
                <a:spcPct val="110000"/>
              </a:lnSpc>
              <a:spcAft>
                <a:spcPts val="0"/>
              </a:spcAft>
            </a:pPr>
            <a:r>
              <a:rPr lang="hu-H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monopolista  </a:t>
            </a:r>
            <a:r>
              <a:rPr lang="hu-H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vállalat haszna az innovációból</a:t>
            </a:r>
            <a:endParaRPr lang="hu-HU" sz="2400" b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49995" y="854784"/>
            <a:ext cx="8009262" cy="470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26"/>
          <p:cNvCxnSpPr/>
          <p:nvPr/>
        </p:nvCxnSpPr>
        <p:spPr>
          <a:xfrm>
            <a:off x="2253259" y="2692162"/>
            <a:ext cx="452967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2176141" y="2456597"/>
            <a:ext cx="1281511" cy="805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2176140" y="2137271"/>
            <a:ext cx="897565" cy="5667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9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64405" y="253387"/>
            <a:ext cx="86702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Ha az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innovációból eredő hasznok alapján történik egy K+F beruházás, akkor a vállalatok piaci ereje nem kedvez az innovációnak. </a:t>
            </a:r>
            <a:endParaRPr lang="hu-H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monopólium,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belépési fenyegetés hiányában,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csak meglévő profitját cserélné nagyobbra (ezt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nevezzük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selejtezési hatásnak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versenyző vállalatok a pozitív profitot realizálnak a nulla profit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helyett.</a:t>
            </a:r>
          </a:p>
          <a:p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versenyző vállalat újításra való ösztönzöttsége a nagyobb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profitnövekmény (500&lt;800) 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miatt –  azonos feltételek mellett  - nagyobb, mint a monopóliumé. 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28846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31353" y="-1"/>
            <a:ext cx="8648241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indent="-226695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Összefoglalás</a:t>
            </a:r>
            <a:endParaRPr lang="hu-HU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„jóakaratú diktátor”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tudná megvalósítani a társadalmilag optimális innovációs szintet.</a:t>
            </a:r>
            <a:endParaRPr lang="hu-HU" sz="28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új belépők általi fenyegetettség hiányában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monopóliumok értékelik a legkevésbé az innovációkat.</a:t>
            </a:r>
            <a:endParaRPr lang="hu-HU" sz="28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versenyzői piacon az optimálisnál kevesebb az innováció, de több, mint monopólium esetén. </a:t>
            </a:r>
            <a:endParaRPr lang="hu-HU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monopólium  csak meglévő profitját cserélné nagyobbra (selejtezési hatás)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 versenyző vállalatok a nulla profitot váltanák pozitív profitra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  <a:tabLst>
                <a:tab pos="678180" algn="l"/>
              </a:tabLst>
            </a:pP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Belépési fenyegetés</a:t>
            </a:r>
            <a:endParaRPr lang="hu-HU" sz="2800" b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88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27"/>
          </a:xfrm>
        </p:spPr>
        <p:txBody>
          <a:bodyPr/>
          <a:lstStyle/>
          <a:p>
            <a:r>
              <a:rPr lang="hu-HU" sz="3200" b="1" dirty="0"/>
              <a:t>Monopólium, belépési fenyegetéssel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hu-HU" sz="2800" dirty="0"/>
              <a:t>H</a:t>
            </a:r>
            <a:r>
              <a:rPr lang="hu-HU" sz="2800" dirty="0" smtClean="0"/>
              <a:t>ogyan </a:t>
            </a:r>
            <a:r>
              <a:rPr lang="hu-HU" sz="2800" dirty="0"/>
              <a:t>változik a monopólium ösztönzöttsége az innovációra, </a:t>
            </a:r>
            <a:r>
              <a:rPr lang="hu-HU" sz="2800" b="1" dirty="0"/>
              <a:t>ha egy új vállalatnak innováció révén </a:t>
            </a:r>
            <a:r>
              <a:rPr lang="hu-HU" sz="2800" b="1" dirty="0" smtClean="0"/>
              <a:t>alacsonyabb </a:t>
            </a:r>
            <a:r>
              <a:rPr lang="hu-HU" sz="2800" b="1" dirty="0"/>
              <a:t>költséggel sikerülne belépni a </a:t>
            </a:r>
            <a:r>
              <a:rPr lang="hu-HU" sz="2800" b="1" dirty="0" smtClean="0"/>
              <a:t>piacra</a:t>
            </a:r>
          </a:p>
          <a:p>
            <a:r>
              <a:rPr lang="hu-HU" sz="2800" dirty="0" smtClean="0"/>
              <a:t>Az előbbi példa alapján a bennlévő vállalat határköltsége MC=80, a belépőé MC= 60</a:t>
            </a:r>
          </a:p>
          <a:p>
            <a:r>
              <a:rPr lang="hu-HU" sz="2800" dirty="0" smtClean="0"/>
              <a:t>A keresleti görbe most is P=120-Q</a:t>
            </a:r>
          </a:p>
          <a:p>
            <a:r>
              <a:rPr lang="hu-HU" sz="2800" dirty="0" smtClean="0"/>
              <a:t>Feltételezzük, hogy ha belép az </a:t>
            </a:r>
            <a:r>
              <a:rPr lang="hu-HU" sz="2800" dirty="0" err="1" smtClean="0"/>
              <a:t>innováló</a:t>
            </a:r>
            <a:r>
              <a:rPr lang="hu-HU" sz="2800" dirty="0" smtClean="0"/>
              <a:t> vállalat </a:t>
            </a:r>
            <a:r>
              <a:rPr lang="hu-HU" sz="2800" dirty="0" err="1" smtClean="0"/>
              <a:t>Cournot</a:t>
            </a:r>
            <a:r>
              <a:rPr lang="hu-HU" sz="2800" dirty="0" smtClean="0"/>
              <a:t> verseny alakul ki</a:t>
            </a:r>
          </a:p>
          <a:p>
            <a:r>
              <a:rPr lang="hu-HU" sz="2800" dirty="0" smtClean="0"/>
              <a:t>Ekkor a </a:t>
            </a:r>
            <a:r>
              <a:rPr lang="hu-HU" sz="2800" dirty="0"/>
              <a:t>új egyensúlyi ár 86,67, az új belépő profitja </a:t>
            </a:r>
            <a:r>
              <a:rPr lang="hu-HU" sz="2800" dirty="0" smtClean="0"/>
              <a:t>711,11</a:t>
            </a:r>
            <a:r>
              <a:rPr lang="hu-HU" sz="2800" dirty="0"/>
              <a:t>, </a:t>
            </a:r>
            <a:r>
              <a:rPr lang="hu-HU" sz="2800" dirty="0" smtClean="0"/>
              <a:t>a bennlévőé pedig 88,</a:t>
            </a:r>
            <a:r>
              <a:rPr lang="hu-HU" sz="2800" dirty="0" err="1" smtClean="0"/>
              <a:t>88</a:t>
            </a:r>
            <a:r>
              <a:rPr lang="hu-HU" sz="2800" dirty="0" smtClean="0"/>
              <a:t>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97713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sz="3200" b="1" dirty="0" smtClean="0"/>
              <a:t>Megoldás</a:t>
            </a:r>
            <a:endParaRPr lang="hu-H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r>
                  <a:rPr lang="hu-HU" dirty="0" smtClean="0"/>
                  <a:t>P= 120- Q a piaci keresleti görbe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=80, 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hu-HU" b="0" dirty="0" smtClean="0"/>
              </a:p>
              <a:p>
                <a:r>
                  <a:rPr lang="hu-HU" dirty="0" smtClean="0"/>
                  <a:t>Az első vállalat reakciófüggvénye így:</a:t>
                </a:r>
              </a:p>
              <a:p>
                <a:endParaRPr lang="hu-HU" dirty="0"/>
              </a:p>
              <a:p>
                <a:endParaRPr lang="hu-HU" dirty="0" smtClean="0"/>
              </a:p>
              <a:p>
                <a:r>
                  <a:rPr lang="hu-HU" dirty="0"/>
                  <a:t>A</a:t>
                </a:r>
                <a:r>
                  <a:rPr lang="hu-HU" dirty="0" smtClean="0"/>
                  <a:t> másodiké:</a:t>
                </a:r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3"/>
                <a:stretch>
                  <a:fillRect l="-1704" t="-151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02814"/>
              </p:ext>
            </p:extLst>
          </p:nvPr>
        </p:nvGraphicFramePr>
        <p:xfrm>
          <a:off x="944563" y="2592388"/>
          <a:ext cx="398145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tion" r:id="rId4" imgW="1714320" imgH="393480" progId="Equation.DSMT4">
                  <p:embed/>
                </p:oleObj>
              </mc:Choice>
              <mc:Fallback>
                <p:oleObj name="Equation" r:id="rId4" imgW="1714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592388"/>
                        <a:ext cx="3981450" cy="925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222739"/>
              </p:ext>
            </p:extLst>
          </p:nvPr>
        </p:nvGraphicFramePr>
        <p:xfrm>
          <a:off x="3325813" y="3689350"/>
          <a:ext cx="20034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6" imgW="863280" imgH="393480" progId="Equation.DSMT4">
                  <p:embed/>
                </p:oleObj>
              </mc:Choice>
              <mc:Fallback>
                <p:oleObj name="Equation" r:id="rId6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3689350"/>
                        <a:ext cx="2003425" cy="925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207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001" y="266842"/>
            <a:ext cx="823468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4000" spc="-10" dirty="0" smtClean="0"/>
              <a:t>Bertrand </a:t>
            </a:r>
            <a:r>
              <a:rPr lang="hu-HU" sz="4000" dirty="0" err="1" smtClean="0"/>
              <a:t>duopólium</a:t>
            </a:r>
            <a:r>
              <a:rPr lang="hu-HU" sz="4000" spc="-65" dirty="0" smtClean="0"/>
              <a:t> </a:t>
            </a:r>
            <a:endParaRPr lang="hu-HU" sz="4000" spc="-5" dirty="0" smtClean="0"/>
          </a:p>
          <a:p>
            <a:pPr algn="ctr">
              <a:lnSpc>
                <a:spcPct val="100000"/>
              </a:lnSpc>
            </a:pPr>
            <a:r>
              <a:rPr lang="hu-HU" sz="4000" spc="-5" dirty="0"/>
              <a:t>e</a:t>
            </a:r>
            <a:r>
              <a:rPr lang="hu-HU" sz="4000" spc="-5" dirty="0" smtClean="0"/>
              <a:t>gyensúlya azonos határköltség esetén</a:t>
            </a:r>
            <a:endParaRPr lang="hu-HU" sz="4000" spc="-5" dirty="0"/>
          </a:p>
        </p:txBody>
      </p:sp>
      <p:sp>
        <p:nvSpPr>
          <p:cNvPr id="3" name="object 3"/>
          <p:cNvSpPr/>
          <p:nvPr/>
        </p:nvSpPr>
        <p:spPr>
          <a:xfrm>
            <a:off x="1066800" y="3200400"/>
            <a:ext cx="0" cy="2057400"/>
          </a:xfrm>
          <a:custGeom>
            <a:avLst/>
            <a:gdLst/>
            <a:ahLst/>
            <a:cxnLst/>
            <a:rect l="l" t="t" r="r" b="b"/>
            <a:pathLst>
              <a:path h="2057400">
                <a:moveTo>
                  <a:pt x="0" y="0"/>
                </a:moveTo>
                <a:lnTo>
                  <a:pt x="0" y="2057400"/>
                </a:lnTo>
              </a:path>
            </a:pathLst>
          </a:custGeom>
          <a:ln w="38100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4" name="object 4"/>
          <p:cNvSpPr/>
          <p:nvPr/>
        </p:nvSpPr>
        <p:spPr>
          <a:xfrm>
            <a:off x="1066800" y="5257800"/>
            <a:ext cx="2895600" cy="0"/>
          </a:xfrm>
          <a:custGeom>
            <a:avLst/>
            <a:gdLst/>
            <a:ahLst/>
            <a:cxnLst/>
            <a:rect l="l" t="t" r="r" b="b"/>
            <a:pathLst>
              <a:path w="2895600">
                <a:moveTo>
                  <a:pt x="0" y="0"/>
                </a:moveTo>
                <a:lnTo>
                  <a:pt x="2895600" y="0"/>
                </a:lnTo>
              </a:path>
            </a:pathLst>
          </a:custGeom>
          <a:ln w="38100">
            <a:solidFill>
              <a:srgbClr val="660066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5" name="object 5"/>
          <p:cNvSpPr txBox="1"/>
          <p:nvPr/>
        </p:nvSpPr>
        <p:spPr>
          <a:xfrm>
            <a:off x="678797" y="1866519"/>
            <a:ext cx="38800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000" dirty="0" smtClean="0">
                <a:latin typeface="Times New Roman"/>
                <a:cs typeface="Times New Roman"/>
              </a:rPr>
              <a:t>p</a:t>
            </a:r>
            <a:endParaRPr lang="hu-HU" sz="1950" baseline="-21367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665" y="5372303"/>
            <a:ext cx="1530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000" dirty="0">
                <a:latin typeface="Times New Roman"/>
                <a:cs typeface="Times New Roman"/>
              </a:rPr>
              <a:t>Q</a:t>
            </a:r>
          </a:p>
        </p:txBody>
      </p:sp>
      <p:sp>
        <p:nvSpPr>
          <p:cNvPr id="8" name="object 8"/>
          <p:cNvSpPr/>
          <p:nvPr/>
        </p:nvSpPr>
        <p:spPr>
          <a:xfrm>
            <a:off x="990600" y="3048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4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9" name="object 9"/>
          <p:cNvSpPr/>
          <p:nvPr/>
        </p:nvSpPr>
        <p:spPr>
          <a:xfrm>
            <a:off x="990600" y="3048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4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0" name="object 10"/>
          <p:cNvSpPr/>
          <p:nvPr/>
        </p:nvSpPr>
        <p:spPr>
          <a:xfrm>
            <a:off x="1066800" y="2133600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ln w="5715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1" name="object 11"/>
          <p:cNvSpPr/>
          <p:nvPr/>
        </p:nvSpPr>
        <p:spPr>
          <a:xfrm>
            <a:off x="2209800" y="3124200"/>
            <a:ext cx="1676400" cy="2133600"/>
          </a:xfrm>
          <a:custGeom>
            <a:avLst/>
            <a:gdLst/>
            <a:ahLst/>
            <a:cxnLst/>
            <a:rect l="l" t="t" r="r" b="b"/>
            <a:pathLst>
              <a:path w="1676400" h="2133600">
                <a:moveTo>
                  <a:pt x="0" y="0"/>
                </a:moveTo>
                <a:lnTo>
                  <a:pt x="1676400" y="2133600"/>
                </a:lnTo>
              </a:path>
            </a:pathLst>
          </a:custGeom>
          <a:ln w="5715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2" name="object 12"/>
          <p:cNvSpPr/>
          <p:nvPr/>
        </p:nvSpPr>
        <p:spPr>
          <a:xfrm>
            <a:off x="2209800" y="3200400"/>
            <a:ext cx="0" cy="2057400"/>
          </a:xfrm>
          <a:custGeom>
            <a:avLst/>
            <a:gdLst/>
            <a:ahLst/>
            <a:cxnLst/>
            <a:rect l="l" t="t" r="r" b="b"/>
            <a:pathLst>
              <a:path h="2057400">
                <a:moveTo>
                  <a:pt x="0" y="0"/>
                </a:moveTo>
                <a:lnTo>
                  <a:pt x="0" y="2057400"/>
                </a:lnTo>
              </a:path>
            </a:pathLst>
          </a:custGeom>
          <a:ln w="381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3" name="object 13"/>
          <p:cNvSpPr/>
          <p:nvPr/>
        </p:nvSpPr>
        <p:spPr>
          <a:xfrm>
            <a:off x="2133600" y="3048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4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4" name="object 14"/>
          <p:cNvSpPr/>
          <p:nvPr/>
        </p:nvSpPr>
        <p:spPr>
          <a:xfrm>
            <a:off x="2133600" y="3048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4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5" name="object 15"/>
          <p:cNvSpPr/>
          <p:nvPr/>
        </p:nvSpPr>
        <p:spPr>
          <a:xfrm>
            <a:off x="1143000" y="3124200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381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6" name="object 16"/>
          <p:cNvSpPr/>
          <p:nvPr/>
        </p:nvSpPr>
        <p:spPr>
          <a:xfrm>
            <a:off x="1676400" y="3124200"/>
            <a:ext cx="0" cy="2133600"/>
          </a:xfrm>
          <a:custGeom>
            <a:avLst/>
            <a:gdLst/>
            <a:ahLst/>
            <a:cxnLst/>
            <a:rect l="l" t="t" r="r" b="b"/>
            <a:pathLst>
              <a:path h="2133600">
                <a:moveTo>
                  <a:pt x="0" y="0"/>
                </a:moveTo>
                <a:lnTo>
                  <a:pt x="0" y="2133600"/>
                </a:lnTo>
              </a:path>
            </a:pathLst>
          </a:custGeom>
          <a:ln w="381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7" name="object 17"/>
          <p:cNvSpPr/>
          <p:nvPr/>
        </p:nvSpPr>
        <p:spPr>
          <a:xfrm>
            <a:off x="1066800" y="4267200"/>
            <a:ext cx="2667000" cy="0"/>
          </a:xfrm>
          <a:custGeom>
            <a:avLst/>
            <a:gdLst/>
            <a:ahLst/>
            <a:cxnLst/>
            <a:rect l="l" t="t" r="r" b="b"/>
            <a:pathLst>
              <a:path w="2667000">
                <a:moveTo>
                  <a:pt x="0" y="0"/>
                </a:moveTo>
                <a:lnTo>
                  <a:pt x="2667000" y="0"/>
                </a:lnTo>
              </a:path>
            </a:pathLst>
          </a:custGeom>
          <a:ln w="28575">
            <a:solidFill>
              <a:srgbClr val="9A0000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18" name="object 18"/>
          <p:cNvSpPr txBox="1"/>
          <p:nvPr/>
        </p:nvSpPr>
        <p:spPr>
          <a:xfrm>
            <a:off x="2838069" y="3855084"/>
            <a:ext cx="10642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400" dirty="0" smtClean="0">
                <a:latin typeface="Verdana"/>
                <a:cs typeface="Verdana"/>
              </a:rPr>
              <a:t>C</a:t>
            </a:r>
            <a:r>
              <a:rPr lang="hu-HU" sz="2400" baseline="-20833" dirty="0" smtClean="0">
                <a:latin typeface="Verdana"/>
                <a:cs typeface="Verdana"/>
              </a:rPr>
              <a:t>1</a:t>
            </a:r>
            <a:r>
              <a:rPr lang="hu-HU" sz="2400" dirty="0" smtClean="0">
                <a:latin typeface="Verdana"/>
                <a:cs typeface="Verdana"/>
              </a:rPr>
              <a:t>=</a:t>
            </a:r>
            <a:r>
              <a:rPr lang="hu-HU" sz="2400" spc="-120" dirty="0" smtClean="0">
                <a:latin typeface="Verdana"/>
                <a:cs typeface="Verdana"/>
              </a:rPr>
              <a:t> </a:t>
            </a:r>
            <a:r>
              <a:rPr lang="hu-HU" sz="2400" spc="-5" dirty="0" smtClean="0">
                <a:latin typeface="Verdana"/>
                <a:cs typeface="Verdana"/>
              </a:rPr>
              <a:t>C</a:t>
            </a:r>
            <a:r>
              <a:rPr lang="hu-HU" sz="2400" spc="-7" baseline="-20833" dirty="0" smtClean="0">
                <a:latin typeface="Verdana"/>
                <a:cs typeface="Verdana"/>
              </a:rPr>
              <a:t>2</a:t>
            </a:r>
            <a:endParaRPr lang="hu-HU" sz="2400" baseline="-20833" dirty="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66800" y="31242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lang="hu-HU" dirty="0"/>
          </a:p>
        </p:txBody>
      </p:sp>
      <p:sp>
        <p:nvSpPr>
          <p:cNvPr id="38" name="object 38"/>
          <p:cNvSpPr txBox="1"/>
          <p:nvPr/>
        </p:nvSpPr>
        <p:spPr>
          <a:xfrm>
            <a:off x="1411001" y="5320535"/>
            <a:ext cx="19094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sz="2000" dirty="0" smtClean="0">
                <a:latin typeface="Verdana"/>
                <a:cs typeface="Verdana"/>
              </a:rPr>
              <a:t>Q/2</a:t>
            </a:r>
            <a:r>
              <a:rPr lang="hu-HU" sz="2000" dirty="0">
                <a:latin typeface="Verdana"/>
                <a:cs typeface="Verdana"/>
              </a:rPr>
              <a:t>	</a:t>
            </a:r>
            <a:r>
              <a:rPr lang="hu-HU" sz="2000" dirty="0" smtClean="0">
                <a:latin typeface="Verdana"/>
                <a:cs typeface="Verdana"/>
              </a:rPr>
              <a:t>Q</a:t>
            </a:r>
            <a:endParaRPr lang="hu-HU" sz="2000" dirty="0">
              <a:latin typeface="Verdana"/>
              <a:cs typeface="Verdana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4043171" y="1893221"/>
            <a:ext cx="49155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/>
              <a:t>Mindaddig megéri az árat csökkenteni, amíg azonos nem lesz a határköltséggel mindkét vállalat számára.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 smtClean="0"/>
              <a:t>Ez megfelel a tökéletes verseny egyensúlyának.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2800" dirty="0"/>
          </a:p>
        </p:txBody>
      </p:sp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868467"/>
              </p:ext>
            </p:extLst>
          </p:nvPr>
        </p:nvGraphicFramePr>
        <p:xfrm>
          <a:off x="4531549" y="4924425"/>
          <a:ext cx="29067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1549" y="4924425"/>
                        <a:ext cx="2906712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zövegdoboz 19"/>
          <p:cNvSpPr txBox="1"/>
          <p:nvPr/>
        </p:nvSpPr>
        <p:spPr>
          <a:xfrm>
            <a:off x="609601" y="2934514"/>
            <a:ext cx="47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hu-HU" dirty="0" smtClean="0">
                <a:latin typeface="Times New Roman"/>
                <a:cs typeface="Times New Roman"/>
              </a:rPr>
              <a:t>p</a:t>
            </a:r>
            <a:r>
              <a:rPr lang="hu-HU" spc="22" baseline="-21367" dirty="0" smtClean="0">
                <a:latin typeface="Times New Roman"/>
                <a:cs typeface="Times New Roman"/>
              </a:rPr>
              <a:t>1</a:t>
            </a:r>
            <a:endParaRPr lang="hu-HU" baseline="-21367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6164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07134"/>
            <a:ext cx="8229600" cy="475064"/>
          </a:xfrm>
        </p:spPr>
        <p:txBody>
          <a:bodyPr/>
          <a:lstStyle/>
          <a:p>
            <a:r>
              <a:rPr lang="hu-HU" dirty="0" smtClean="0"/>
              <a:t>Ebből:</a:t>
            </a:r>
            <a:endParaRPr lang="hu-HU" dirty="0"/>
          </a:p>
        </p:txBody>
      </p:sp>
      <p:graphicFrame>
        <p:nvGraphicFramePr>
          <p:cNvPr id="4" name="Object 4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552372"/>
              </p:ext>
            </p:extLst>
          </p:nvPr>
        </p:nvGraphicFramePr>
        <p:xfrm>
          <a:off x="257884" y="1784734"/>
          <a:ext cx="8606323" cy="397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3" imgW="2857320" imgH="1320480" progId="Equation.DSMT4">
                  <p:embed/>
                </p:oleObj>
              </mc:Choice>
              <mc:Fallback>
                <p:oleObj name="Equation" r:id="rId3" imgW="285732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84" y="1784734"/>
                        <a:ext cx="8606323" cy="3977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011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75422" y="209320"/>
            <a:ext cx="8460954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6695" indent="-226695">
              <a:lnSpc>
                <a:spcPct val="110000"/>
              </a:lnSpc>
              <a:spcAft>
                <a:spcPts val="0"/>
              </a:spcAft>
            </a:pPr>
            <a:r>
              <a:rPr lang="hu-H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Érdemes-e a monopolistának a költségcsökkentő innovációt megvalósítani?</a:t>
            </a: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 újít: </a:t>
            </a:r>
            <a:r>
              <a:rPr lang="hu-H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költségcsökkenés miatt nő a profitja, ráadásul  megőrzi domináns piaci </a:t>
            </a:r>
            <a:r>
              <a:rPr lang="hu-HU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pozícióját </a:t>
            </a:r>
            <a:r>
              <a:rPr lang="hu-H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(alacsonyabb költség melletti monopolista profitot realizálhat)</a:t>
            </a: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hu-H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 nem újít</a:t>
            </a:r>
            <a:r>
              <a:rPr lang="hu-H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de a belépő igen, profitot veszít (monopolistából magas költségű </a:t>
            </a:r>
            <a:r>
              <a:rPr lang="hu-HU" sz="28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duopolista</a:t>
            </a:r>
            <a:r>
              <a:rPr lang="hu-H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lesz</a:t>
            </a:r>
            <a:r>
              <a:rPr lang="hu-HU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hu-HU" sz="2800" dirty="0" smtClean="0">
                <a:latin typeface="+mn-lt"/>
              </a:rPr>
              <a:t>MC= 60 esetén </a:t>
            </a:r>
            <a:r>
              <a:rPr lang="hu-HU" sz="2800" dirty="0">
                <a:latin typeface="+mn-lt"/>
              </a:rPr>
              <a:t>a monopolista profit </a:t>
            </a:r>
            <a:r>
              <a:rPr lang="hu-HU" sz="2800" dirty="0" smtClean="0">
                <a:latin typeface="+mn-lt"/>
              </a:rPr>
              <a:t>900. Ha nem </a:t>
            </a:r>
            <a:r>
              <a:rPr lang="hu-HU" sz="2800" dirty="0">
                <a:latin typeface="+mn-lt"/>
              </a:rPr>
              <a:t>hajtja végre az innovációt, viszont megtörténik a belépés (tehát magas költségű </a:t>
            </a:r>
            <a:r>
              <a:rPr lang="hu-HU" sz="2800" dirty="0" err="1">
                <a:latin typeface="+mn-lt"/>
              </a:rPr>
              <a:t>Cournot</a:t>
            </a:r>
            <a:r>
              <a:rPr lang="hu-HU" sz="2800" dirty="0">
                <a:latin typeface="+mn-lt"/>
              </a:rPr>
              <a:t> </a:t>
            </a:r>
            <a:r>
              <a:rPr lang="hu-HU" sz="2800" dirty="0" err="1">
                <a:latin typeface="+mn-lt"/>
              </a:rPr>
              <a:t>duopolista</a:t>
            </a:r>
            <a:r>
              <a:rPr lang="hu-HU" sz="2800" dirty="0">
                <a:latin typeface="+mn-lt"/>
              </a:rPr>
              <a:t> lesz), akkor profitja </a:t>
            </a:r>
            <a:r>
              <a:rPr lang="hu-HU" sz="2800" dirty="0" smtClean="0">
                <a:latin typeface="+mn-lt"/>
              </a:rPr>
              <a:t>88,</a:t>
            </a:r>
            <a:r>
              <a:rPr lang="hu-HU" sz="2800" dirty="0" err="1" smtClean="0">
                <a:latin typeface="+mn-lt"/>
              </a:rPr>
              <a:t>88</a:t>
            </a:r>
            <a:r>
              <a:rPr lang="hu-HU" sz="2800" dirty="0" smtClean="0">
                <a:latin typeface="+mn-lt"/>
              </a:rPr>
              <a:t>, </a:t>
            </a:r>
            <a:r>
              <a:rPr lang="hu-HU" sz="2800" dirty="0">
                <a:latin typeface="+mn-lt"/>
              </a:rPr>
              <a:t>az innováció profittöbblete </a:t>
            </a:r>
            <a:r>
              <a:rPr lang="hu-HU" sz="2800" dirty="0" smtClean="0">
                <a:latin typeface="+mn-lt"/>
              </a:rPr>
              <a:t>= </a:t>
            </a:r>
            <a:r>
              <a:rPr lang="hu-HU" sz="2800" dirty="0">
                <a:latin typeface="+mn-lt"/>
              </a:rPr>
              <a:t>innováció </a:t>
            </a:r>
            <a:r>
              <a:rPr lang="hu-HU" sz="2800" dirty="0" smtClean="0">
                <a:latin typeface="+mn-lt"/>
              </a:rPr>
              <a:t>értéke tehát</a:t>
            </a:r>
            <a:r>
              <a:rPr lang="hu-HU" sz="2800" dirty="0">
                <a:latin typeface="+mn-lt"/>
              </a:rPr>
              <a:t>: </a:t>
            </a:r>
            <a:r>
              <a:rPr lang="hu-HU" sz="2800" dirty="0" smtClean="0">
                <a:latin typeface="+mn-lt"/>
              </a:rPr>
              <a:t>900-44,44=855,56</a:t>
            </a:r>
          </a:p>
          <a:p>
            <a:pPr lvl="0">
              <a:lnSpc>
                <a:spcPct val="11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hu-HU" sz="2800" dirty="0">
                <a:latin typeface="+mn-lt"/>
              </a:rPr>
              <a:t>A belépő vállalat számára ugyanakkor az innováció értéke, az újításból származó  a </a:t>
            </a:r>
            <a:r>
              <a:rPr lang="hu-HU" sz="2800" dirty="0" smtClean="0">
                <a:latin typeface="+mn-lt"/>
              </a:rPr>
              <a:t>profittöbblet 711,11 </a:t>
            </a:r>
            <a:endParaRPr lang="hu-HU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20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6270" y="121186"/>
            <a:ext cx="87914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monopolista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számára tehát ugyanaz a költségcsökkentő innováció többet ér, mint a potenciális belépő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számára.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piaci belépés lehetősége tehát megváltoztatja az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innovációs ösztönzőket (</a:t>
            </a:r>
            <a:r>
              <a:rPr lang="hu-H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Schumpeter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piaci erő kedvez az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innovációnak).</a:t>
            </a:r>
            <a:endParaRPr lang="hu-HU" sz="28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belépő számára az innováció egy költségelőnyben lévő </a:t>
            </a:r>
            <a:r>
              <a:rPr lang="hu-H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duopolista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profitját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nyújthatja.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Ezzel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szemben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bennlévő számára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innováció lehetővé teszi, hogy a magas költségű </a:t>
            </a:r>
            <a:r>
              <a:rPr lang="hu-H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duopol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szereplő profitja helyett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megőrizze a monopol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profitot</a:t>
            </a:r>
            <a:r>
              <a:rPr lang="hu-HU" sz="2800" dirty="0">
                <a:solidFill>
                  <a:srgbClr val="57764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2800" dirty="0" smtClean="0">
              <a:solidFill>
                <a:srgbClr val="57764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monopolprofit pedig mindig nagyobb, mint két </a:t>
            </a:r>
            <a:r>
              <a:rPr lang="hu-H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duopolista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profitjának az  összege, hiszen </a:t>
            </a:r>
            <a:r>
              <a:rPr lang="hu-H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duopólium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esetén nagyobb a kibocsátás, alacsonyabb az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ár.</a:t>
            </a:r>
            <a:endParaRPr lang="hu-HU" sz="28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57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21176" y="3040655"/>
            <a:ext cx="5237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Köszönöm </a:t>
            </a:r>
            <a:r>
              <a:rPr lang="hu-HU" sz="3600" b="1" smtClean="0"/>
              <a:t>a figyelmet!</a:t>
            </a:r>
            <a:endParaRPr lang="hu-HU" sz="3600" b="1"/>
          </a:p>
        </p:txBody>
      </p:sp>
    </p:spTree>
    <p:extLst>
      <p:ext uri="{BB962C8B-B14F-4D97-AF65-F5344CB8AC3E}">
        <p14:creationId xmlns:p14="http://schemas.microsoft.com/office/powerpoint/2010/main" val="421587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0467" y="654700"/>
            <a:ext cx="756285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Bertrand </a:t>
            </a:r>
            <a:r>
              <a:rPr lang="hu-HU" sz="4000" spc="-5" dirty="0" smtClean="0"/>
              <a:t>modell eltérő határköltség mellett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91616" y="1949322"/>
            <a:ext cx="7549515" cy="3957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9A0000"/>
              </a:buClr>
              <a:buSzPct val="75000"/>
              <a:tabLst>
                <a:tab pos="354965" algn="l"/>
                <a:tab pos="355600" algn="l"/>
              </a:tabLst>
            </a:pPr>
            <a:endParaRPr sz="28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hu-HU" sz="2800" spc="-10" dirty="0" smtClean="0">
                <a:latin typeface="Verdana"/>
                <a:cs typeface="Verdana"/>
              </a:rPr>
              <a:t>Különböző</a:t>
            </a:r>
            <a:r>
              <a:rPr sz="2800" spc="-5" dirty="0" smtClean="0">
                <a:latin typeface="Verdana"/>
                <a:cs typeface="Verdana"/>
              </a:rPr>
              <a:t> költségek:c</a:t>
            </a:r>
            <a:r>
              <a:rPr sz="2775" spc="-7" baseline="-21021" dirty="0" smtClean="0">
                <a:latin typeface="Verdana"/>
                <a:cs typeface="Verdana"/>
              </a:rPr>
              <a:t>1</a:t>
            </a:r>
            <a:r>
              <a:rPr sz="2800" spc="-5" dirty="0">
                <a:latin typeface="Verdana"/>
                <a:cs typeface="Verdana"/>
              </a:rPr>
              <a:t>&lt; </a:t>
            </a:r>
            <a:r>
              <a:rPr sz="2800" dirty="0">
                <a:latin typeface="Verdana"/>
                <a:cs typeface="Verdana"/>
              </a:rPr>
              <a:t>c</a:t>
            </a:r>
            <a:r>
              <a:rPr sz="2775" baseline="-21021" dirty="0">
                <a:latin typeface="Verdana"/>
                <a:cs typeface="Verdana"/>
              </a:rPr>
              <a:t>2 </a:t>
            </a:r>
            <a:endParaRPr lang="hu-HU" sz="2775" baseline="-21021" dirty="0" smtClean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 smtClean="0">
                <a:latin typeface="Symbol"/>
                <a:cs typeface="Symbol"/>
              </a:rPr>
              <a:t>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lang="hu-HU" sz="2800" spc="-5" dirty="0" smtClean="0">
                <a:latin typeface="Verdana"/>
                <a:cs typeface="Verdana"/>
              </a:rPr>
              <a:t>Az első vállalat nem kell, hogy saját határköltsége szintjére szorítsa le az árat</a:t>
            </a:r>
            <a:endParaRPr sz="2800" dirty="0">
              <a:latin typeface="Verdana"/>
              <a:cs typeface="Verdana"/>
            </a:endParaRPr>
          </a:p>
          <a:p>
            <a:pPr marL="355600" indent="-342900">
              <a:spcBef>
                <a:spcPts val="6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hu-HU" sz="2800" spc="-5" dirty="0" smtClean="0">
                <a:latin typeface="Verdana"/>
                <a:cs typeface="Verdana"/>
              </a:rPr>
              <a:t>Elég ha kicsivel </a:t>
            </a:r>
            <a:r>
              <a:rPr lang="hu-HU" sz="3200" dirty="0">
                <a:latin typeface="Verdana"/>
                <a:cs typeface="Verdana"/>
              </a:rPr>
              <a:t> c</a:t>
            </a:r>
            <a:r>
              <a:rPr lang="hu-HU" sz="3200" baseline="-21021" dirty="0">
                <a:latin typeface="Verdana"/>
                <a:cs typeface="Verdana"/>
              </a:rPr>
              <a:t>2 </a:t>
            </a:r>
            <a:r>
              <a:rPr lang="hu-HU" sz="3200" dirty="0" smtClean="0">
                <a:latin typeface="Verdana"/>
                <a:cs typeface="Verdana"/>
              </a:rPr>
              <a:t> alá csökkenti</a:t>
            </a:r>
            <a:endParaRPr sz="28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hu-HU" sz="2800" spc="-5" dirty="0" smtClean="0">
                <a:latin typeface="Verdana"/>
                <a:cs typeface="Verdana"/>
              </a:rPr>
              <a:t>A nagyobb költségű vállalat kiszorul</a:t>
            </a: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9A0000"/>
              </a:buClr>
              <a:buSzPct val="75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hu-HU" sz="2800" spc="-5" dirty="0" smtClean="0">
                <a:latin typeface="Verdana"/>
                <a:cs typeface="Verdana"/>
              </a:rPr>
              <a:t>A bennmaradónál pozitív profit</a:t>
            </a:r>
            <a:endParaRPr sz="2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4961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pc="-5" dirty="0">
                <a:latin typeface="Verdana"/>
                <a:cs typeface="Verdana"/>
              </a:rPr>
              <a:t>Bertrand „paradoxon</a:t>
            </a:r>
            <a:r>
              <a:rPr lang="hu-HU" spc="-5" dirty="0" smtClean="0">
                <a:latin typeface="Verdana"/>
                <a:cs typeface="Verdana"/>
              </a:rPr>
              <a:t>”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pc="-5" dirty="0">
                <a:cs typeface="Verdana"/>
              </a:rPr>
              <a:t>K</a:t>
            </a:r>
            <a:r>
              <a:rPr lang="hu-HU" spc="-5" dirty="0" smtClean="0">
                <a:cs typeface="Verdana"/>
              </a:rPr>
              <a:t>ét </a:t>
            </a:r>
            <a:r>
              <a:rPr lang="hu-HU" spc="-10" dirty="0">
                <a:cs typeface="Verdana"/>
              </a:rPr>
              <a:t>vállalat </a:t>
            </a:r>
            <a:r>
              <a:rPr lang="hu-HU" spc="-5" dirty="0">
                <a:cs typeface="Verdana"/>
              </a:rPr>
              <a:t>is elég </a:t>
            </a:r>
            <a:r>
              <a:rPr lang="hu-HU" dirty="0">
                <a:cs typeface="Verdana"/>
              </a:rPr>
              <a:t>a  </a:t>
            </a:r>
            <a:r>
              <a:rPr lang="hu-HU" spc="-5" dirty="0">
                <a:cs typeface="Verdana"/>
              </a:rPr>
              <a:t>kompetitív kimenethez (P=MC </a:t>
            </a:r>
            <a:r>
              <a:rPr lang="hu-HU" dirty="0">
                <a:cs typeface="Verdana"/>
              </a:rPr>
              <a:t>és</a:t>
            </a:r>
            <a:r>
              <a:rPr lang="hu-HU" spc="80" dirty="0">
                <a:cs typeface="Verdana"/>
              </a:rPr>
              <a:t> </a:t>
            </a:r>
            <a:r>
              <a:rPr lang="hu-HU" spc="-5" dirty="0" smtClean="0">
                <a:cs typeface="Verdana"/>
              </a:rPr>
              <a:t>G</a:t>
            </a:r>
            <a:r>
              <a:rPr lang="hu-HU" spc="-5" dirty="0" smtClean="0">
                <a:latin typeface="Calibri" panose="020F0502020204030204" pitchFamily="34" charset="0"/>
                <a:cs typeface="Verdana"/>
              </a:rPr>
              <a:t>Π</a:t>
            </a:r>
            <a:r>
              <a:rPr lang="hu-HU" spc="-5" dirty="0" smtClean="0">
                <a:cs typeface="Verdana"/>
              </a:rPr>
              <a:t>=0 (csak konstans </a:t>
            </a:r>
            <a:r>
              <a:rPr lang="hu-HU" spc="-5" dirty="0" err="1" smtClean="0">
                <a:cs typeface="Verdana"/>
              </a:rPr>
              <a:t>határkültségnél</a:t>
            </a:r>
            <a:r>
              <a:rPr lang="hu-HU" spc="-5" dirty="0" smtClean="0">
                <a:cs typeface="Verdana"/>
              </a:rPr>
              <a:t>))!</a:t>
            </a:r>
            <a:endParaRPr lang="hu-HU" dirty="0">
              <a:cs typeface="Verdana"/>
            </a:endParaRPr>
          </a:p>
          <a:p>
            <a:r>
              <a:rPr lang="hu-HU" b="1" dirty="0" smtClean="0"/>
              <a:t>A kapacitáskorlát bevezetése feloldja</a:t>
            </a:r>
          </a:p>
          <a:p>
            <a:r>
              <a:rPr lang="hu-HU" dirty="0" smtClean="0"/>
              <a:t>Ha az egyik nem képes kielégíteni a teljes keresletet, a másiknak marad piaca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reziduális</a:t>
            </a:r>
            <a:r>
              <a:rPr lang="hu-HU" dirty="0" smtClean="0"/>
              <a:t> keresleten optimalizál monopóliumként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582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10275" y="4940300"/>
            <a:ext cx="1160463" cy="655638"/>
          </a:xfrm>
          <a:prstGeom prst="ellipse">
            <a:avLst/>
          </a:pr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ambria" pitchFamily="18" charset="0"/>
              </a:rPr>
              <a:t>Árvezérlés</a:t>
            </a:r>
            <a:r>
              <a:rPr lang="hu-HU" sz="3200" b="1" dirty="0" smtClean="0">
                <a:latin typeface="Cambria" pitchFamily="18" charset="0"/>
              </a:rPr>
              <a:t> (követő vállalat, ill. kompetitív szegély)</a:t>
            </a:r>
            <a:endParaRPr lang="en-US" sz="3200" b="1" dirty="0" smtClean="0">
              <a:latin typeface="Cambria" pitchFamily="18" charset="0"/>
            </a:endParaRPr>
          </a:p>
        </p:txBody>
      </p:sp>
      <p:sp>
        <p:nvSpPr>
          <p:cNvPr id="615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3425" cy="4525963"/>
          </a:xfrm>
        </p:spPr>
        <p:txBody>
          <a:bodyPr/>
          <a:lstStyle/>
          <a:p>
            <a:r>
              <a:rPr lang="hu-HU" sz="2800" dirty="0" smtClean="0"/>
              <a:t>A vezérlő vállalat ebben az esetben a mennyiség helyett az árat határozza meg</a:t>
            </a:r>
          </a:p>
          <a:p>
            <a:pPr lvl="1"/>
            <a:r>
              <a:rPr lang="hu-HU" sz="2400" dirty="0" smtClean="0"/>
              <a:t>Egyensúlyban a követő(k) mindig a vezérlővel azonos árat állapít(</a:t>
            </a:r>
            <a:r>
              <a:rPr lang="hu-HU" sz="2400" dirty="0" err="1" smtClean="0"/>
              <a:t>anak</a:t>
            </a:r>
            <a:r>
              <a:rPr lang="hu-HU" sz="2400" dirty="0" smtClean="0"/>
              <a:t>) meg ← </a:t>
            </a:r>
            <a:r>
              <a:rPr lang="hu-HU" sz="2400" b="1" dirty="0" smtClean="0"/>
              <a:t>Homogén</a:t>
            </a:r>
            <a:r>
              <a:rPr lang="hu-HU" sz="2400" dirty="0" smtClean="0"/>
              <a:t> termékek</a:t>
            </a:r>
          </a:p>
          <a:p>
            <a:pPr lvl="1"/>
            <a:r>
              <a:rPr lang="hu-HU" sz="2400" dirty="0" smtClean="0"/>
              <a:t>A követő(k) </a:t>
            </a:r>
            <a:r>
              <a:rPr lang="hu-HU" sz="2400" b="1" dirty="0" smtClean="0"/>
              <a:t>árelfogadó</a:t>
            </a:r>
            <a:r>
              <a:rPr lang="hu-HU" sz="2400" dirty="0" smtClean="0"/>
              <a:t> magatartást tanúsít(</a:t>
            </a:r>
            <a:r>
              <a:rPr lang="hu-HU" sz="2400" dirty="0" err="1" smtClean="0"/>
              <a:t>anak</a:t>
            </a:r>
            <a:r>
              <a:rPr lang="hu-HU" sz="2400" dirty="0" smtClean="0"/>
              <a:t>)</a:t>
            </a:r>
          </a:p>
          <a:p>
            <a:pPr lvl="2"/>
            <a:r>
              <a:rPr lang="hu-HU" sz="2000" dirty="0" smtClean="0"/>
              <a:t>Az adottságként jelentkező piaci ár mellé választ profitmaximalizáló mennyiséget (valójában mennyiségi döntést hoz)</a:t>
            </a:r>
          </a:p>
          <a:p>
            <a:r>
              <a:rPr lang="hu-HU" sz="2800" dirty="0" smtClean="0"/>
              <a:t>A követő(k) vállalat(ok) problémája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970088" y="5002213"/>
          <a:ext cx="521176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3" imgW="2313000" imgH="283320" progId="Equation.3">
                  <p:embed/>
                </p:oleObj>
              </mc:Choice>
              <mc:Fallback>
                <p:oleObj name="Equation" r:id="rId3" imgW="2313000" imgH="283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5002213"/>
                        <a:ext cx="5211762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7356475" y="3594100"/>
            <a:ext cx="1673225" cy="1657350"/>
          </a:xfrm>
          <a:custGeom>
            <a:avLst/>
            <a:gdLst>
              <a:gd name="connsiteX0" fmla="*/ 46465 w 1564392"/>
              <a:gd name="connsiteY0" fmla="*/ 0 h 1533466"/>
              <a:gd name="connsiteX1" fmla="*/ 1564334 w 1564392"/>
              <a:gd name="connsiteY1" fmla="*/ 309791 h 1533466"/>
              <a:gd name="connsiteX2" fmla="*/ 0 w 1564392"/>
              <a:gd name="connsiteY2" fmla="*/ 1533466 h 153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392" h="1533466">
                <a:moveTo>
                  <a:pt x="46465" y="0"/>
                </a:moveTo>
                <a:cubicBezTo>
                  <a:pt x="809271" y="27106"/>
                  <a:pt x="1572078" y="54213"/>
                  <a:pt x="1564334" y="309791"/>
                </a:cubicBezTo>
                <a:cubicBezTo>
                  <a:pt x="1556590" y="565369"/>
                  <a:pt x="0" y="1533466"/>
                  <a:pt x="0" y="1533466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A vezérlő vállalat problémája</a:t>
            </a:r>
          </a:p>
        </p:txBody>
      </p:sp>
      <p:sp>
        <p:nvSpPr>
          <p:cNvPr id="7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 vezérlő felismeri, hogy ha </a:t>
            </a:r>
            <a:r>
              <a:rPr lang="en-US" sz="2800" i="1" smtClean="0"/>
              <a:t>p</a:t>
            </a:r>
            <a:r>
              <a:rPr lang="en-US" sz="2800" smtClean="0"/>
              <a:t> árat állapít meg, akkor a követő vállalat profitmaximalizáló kibocsátása S(</a:t>
            </a:r>
            <a:r>
              <a:rPr lang="en-US" sz="2800" i="1" smtClean="0"/>
              <a:t>p</a:t>
            </a:r>
            <a:r>
              <a:rPr lang="en-US" sz="2800" smtClean="0"/>
              <a:t>)</a:t>
            </a:r>
          </a:p>
          <a:p>
            <a:pPr>
              <a:spcAft>
                <a:spcPts val="4800"/>
              </a:spcAft>
            </a:pPr>
            <a:r>
              <a:rPr lang="en-US" sz="2800" smtClean="0"/>
              <a:t>A vezérlő </a:t>
            </a:r>
            <a:r>
              <a:rPr lang="en-US" sz="2800" b="1" smtClean="0"/>
              <a:t>maradványkereslettel</a:t>
            </a:r>
            <a:r>
              <a:rPr lang="en-US" sz="2800" smtClean="0"/>
              <a:t> szembesül</a:t>
            </a:r>
          </a:p>
          <a:p>
            <a:pPr>
              <a:spcAft>
                <a:spcPts val="4800"/>
              </a:spcAft>
            </a:pPr>
            <a:r>
              <a:rPr lang="en-US" sz="2800" smtClean="0"/>
              <a:t>Konstans határköltség mellett a vezérlő profitja</a:t>
            </a:r>
          </a:p>
          <a:p>
            <a:r>
              <a:rPr lang="en-US" sz="2800" smtClean="0"/>
              <a:t>A vezérlő vállalat is ott fog termelni, ahol </a:t>
            </a:r>
            <a:r>
              <a:rPr lang="en-US" sz="2800" i="1" smtClean="0"/>
              <a:t>MR = MC</a:t>
            </a:r>
          </a:p>
          <a:p>
            <a:pPr lvl="1"/>
            <a:r>
              <a:rPr lang="en-US" sz="2400" smtClean="0"/>
              <a:t>A határbevételi görbét azonban a maradványkereslet határozza meg</a:t>
            </a:r>
          </a:p>
          <a:p>
            <a:endParaRPr lang="en-US" sz="2800" smtClean="0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3090863" y="3122613"/>
          <a:ext cx="2940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6" name="Equation" r:id="rId3" imgW="1243080" imgH="228240" progId="Equation.3">
                  <p:embed/>
                </p:oleObj>
              </mc:Choice>
              <mc:Fallback>
                <p:oleObj name="Equation" r:id="rId3" imgW="1243080" imgH="228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3122613"/>
                        <a:ext cx="294005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1600200" y="4270375"/>
          <a:ext cx="60372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7" name="Equation" r:id="rId5" imgW="2705040" imgH="215640" progId="Equation.3">
                  <p:embed/>
                </p:oleObj>
              </mc:Choice>
              <mc:Fallback>
                <p:oleObj name="Equation" r:id="rId5" imgW="2705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270375"/>
                        <a:ext cx="6037263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9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flipV="1">
            <a:off x="1038225" y="1874838"/>
            <a:ext cx="2771775" cy="360838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190875" y="3887788"/>
            <a:ext cx="0" cy="159543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38225" y="3887788"/>
            <a:ext cx="336073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98963" y="3887788"/>
            <a:ext cx="0" cy="159543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38225" y="4770438"/>
            <a:ext cx="6767513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8225" y="3067050"/>
            <a:ext cx="3081338" cy="2416175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038225" y="3067050"/>
            <a:ext cx="6396038" cy="2416175"/>
          </a:xfrm>
          <a:prstGeom prst="line">
            <a:avLst/>
          </a:prstGeom>
          <a:ln w="38100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38225" y="2152650"/>
            <a:ext cx="6396038" cy="3330575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2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ambria" pitchFamily="18" charset="0"/>
              </a:rPr>
              <a:t>Árvezérlés</a:t>
            </a:r>
          </a:p>
        </p:txBody>
      </p:sp>
      <p:sp>
        <p:nvSpPr>
          <p:cNvPr id="38922" name="TextBox 4"/>
          <p:cNvSpPr txBox="1">
            <a:spLocks noChangeArrowheads="1"/>
          </p:cNvSpPr>
          <p:nvPr/>
        </p:nvSpPr>
        <p:spPr bwMode="auto">
          <a:xfrm>
            <a:off x="865188" y="1382713"/>
            <a:ext cx="34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</a:t>
            </a:r>
            <a:endParaRPr lang="en-US" sz="2400" baseline="-25000">
              <a:latin typeface="Calibri" pitchFamily="34" charset="0"/>
            </a:endParaRPr>
          </a:p>
        </p:txBody>
      </p:sp>
      <p:sp>
        <p:nvSpPr>
          <p:cNvPr id="38923" name="TextBox 5"/>
          <p:cNvSpPr txBox="1">
            <a:spLocks noChangeArrowheads="1"/>
          </p:cNvSpPr>
          <p:nvPr/>
        </p:nvSpPr>
        <p:spPr bwMode="auto">
          <a:xfrm>
            <a:off x="8275638" y="5253038"/>
            <a:ext cx="403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endParaRPr lang="en-US" sz="2400" baseline="-25000"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38225" y="5483225"/>
            <a:ext cx="7200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38225" y="1874838"/>
            <a:ext cx="0" cy="3608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121025" y="3810000"/>
            <a:ext cx="139700" cy="15557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29113" y="3819525"/>
            <a:ext cx="139700" cy="15398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21025" y="4692650"/>
            <a:ext cx="139700" cy="15557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190875" y="5638800"/>
            <a:ext cx="1208088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38225" y="3887788"/>
            <a:ext cx="1208088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31" name="TextBox 43"/>
          <p:cNvSpPr txBox="1">
            <a:spLocks noChangeArrowheads="1"/>
          </p:cNvSpPr>
          <p:nvPr/>
        </p:nvSpPr>
        <p:spPr bwMode="auto">
          <a:xfrm>
            <a:off x="3794125" y="1612900"/>
            <a:ext cx="67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S(</a:t>
            </a:r>
            <a:r>
              <a:rPr lang="en-US" sz="2400" i="1"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)</a:t>
            </a:r>
          </a:p>
        </p:txBody>
      </p:sp>
      <p:sp>
        <p:nvSpPr>
          <p:cNvPr id="38932" name="TextBox 44"/>
          <p:cNvSpPr txBox="1">
            <a:spLocks noChangeArrowheads="1"/>
          </p:cNvSpPr>
          <p:nvPr/>
        </p:nvSpPr>
        <p:spPr bwMode="auto">
          <a:xfrm>
            <a:off x="7821613" y="4540250"/>
            <a:ext cx="715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MC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38933" name="TextBox 45"/>
          <p:cNvSpPr txBox="1">
            <a:spLocks noChangeArrowheads="1"/>
          </p:cNvSpPr>
          <p:nvPr/>
        </p:nvSpPr>
        <p:spPr bwMode="auto">
          <a:xfrm>
            <a:off x="1274763" y="1874838"/>
            <a:ext cx="7223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D(</a:t>
            </a:r>
            <a:r>
              <a:rPr lang="en-US" sz="2400" i="1"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)</a:t>
            </a:r>
          </a:p>
        </p:txBody>
      </p:sp>
      <p:sp>
        <p:nvSpPr>
          <p:cNvPr id="38934" name="TextBox 46"/>
          <p:cNvSpPr txBox="1">
            <a:spLocks noChangeArrowheads="1"/>
          </p:cNvSpPr>
          <p:nvPr/>
        </p:nvSpPr>
        <p:spPr bwMode="auto">
          <a:xfrm>
            <a:off x="1306513" y="2738438"/>
            <a:ext cx="722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R(</a:t>
            </a:r>
            <a:r>
              <a:rPr lang="en-US" sz="2400" i="1">
                <a:latin typeface="Calibri" pitchFamily="34" charset="0"/>
              </a:rPr>
              <a:t>p</a:t>
            </a:r>
            <a:r>
              <a:rPr lang="en-US" sz="2400">
                <a:latin typeface="Calibri" pitchFamily="34" charset="0"/>
              </a:rPr>
              <a:t>)</a:t>
            </a:r>
          </a:p>
        </p:txBody>
      </p:sp>
      <p:sp>
        <p:nvSpPr>
          <p:cNvPr id="38935" name="TextBox 47"/>
          <p:cNvSpPr txBox="1">
            <a:spLocks noChangeArrowheads="1"/>
          </p:cNvSpPr>
          <p:nvPr/>
        </p:nvSpPr>
        <p:spPr bwMode="auto">
          <a:xfrm>
            <a:off x="3568700" y="5559425"/>
            <a:ext cx="450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38936" name="TextBox 49"/>
          <p:cNvSpPr txBox="1">
            <a:spLocks noChangeArrowheads="1"/>
          </p:cNvSpPr>
          <p:nvPr/>
        </p:nvSpPr>
        <p:spPr bwMode="auto">
          <a:xfrm>
            <a:off x="1398588" y="3787775"/>
            <a:ext cx="450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38937" name="TextBox 50"/>
          <p:cNvSpPr txBox="1">
            <a:spLocks noChangeArrowheads="1"/>
          </p:cNvSpPr>
          <p:nvPr/>
        </p:nvSpPr>
        <p:spPr bwMode="auto">
          <a:xfrm rot="2076415">
            <a:off x="3692525" y="4876800"/>
            <a:ext cx="719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MR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038225" y="5638800"/>
            <a:ext cx="2152650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39" name="TextBox 53"/>
          <p:cNvSpPr txBox="1">
            <a:spLocks noChangeArrowheads="1"/>
          </p:cNvSpPr>
          <p:nvPr/>
        </p:nvSpPr>
        <p:spPr bwMode="auto">
          <a:xfrm>
            <a:off x="1919288" y="5559425"/>
            <a:ext cx="450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q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38940" name="TextBox 54"/>
          <p:cNvSpPr txBox="1">
            <a:spLocks noChangeArrowheads="1"/>
          </p:cNvSpPr>
          <p:nvPr/>
        </p:nvSpPr>
        <p:spPr bwMode="auto">
          <a:xfrm>
            <a:off x="538163" y="3657600"/>
            <a:ext cx="500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p*</a:t>
            </a:r>
          </a:p>
        </p:txBody>
      </p:sp>
    </p:spTree>
    <p:extLst>
      <p:ext uri="{BB962C8B-B14F-4D97-AF65-F5344CB8AC3E}">
        <p14:creationId xmlns:p14="http://schemas.microsoft.com/office/powerpoint/2010/main" val="27560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1726</Words>
  <Application>Microsoft Office PowerPoint</Application>
  <PresentationFormat>Diavetítés a képernyőre (4:3 oldalarány)</PresentationFormat>
  <Paragraphs>240</Paragraphs>
  <Slides>43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54" baseType="lpstr">
      <vt:lpstr>Arial</vt:lpstr>
      <vt:lpstr>Calibri</vt:lpstr>
      <vt:lpstr>Cambria</vt:lpstr>
      <vt:lpstr>Cambria Math</vt:lpstr>
      <vt:lpstr>Garamond</vt:lpstr>
      <vt:lpstr>Symbol</vt:lpstr>
      <vt:lpstr>Times New Roman</vt:lpstr>
      <vt:lpstr>Verdana</vt:lpstr>
      <vt:lpstr>Wingdings</vt:lpstr>
      <vt:lpstr>Office Theme</vt:lpstr>
      <vt:lpstr>Equation</vt:lpstr>
      <vt:lpstr>Oligopóliumok II.</vt:lpstr>
      <vt:lpstr>Szimultán ármeghatározás</vt:lpstr>
      <vt:lpstr>Bertrand – duopólium reziduális keresleti függvénye</vt:lpstr>
      <vt:lpstr>Bertrand duopólium  egyensúlya azonos határköltség esetén</vt:lpstr>
      <vt:lpstr>Bertrand modell eltérő határköltség mellett</vt:lpstr>
      <vt:lpstr>Bertrand „paradoxon” </vt:lpstr>
      <vt:lpstr>Árvezérlés (követő vállalat, ill. kompetitív szegély)</vt:lpstr>
      <vt:lpstr>A vezérlő vállalat problémája</vt:lpstr>
      <vt:lpstr>Árvezérlés</vt:lpstr>
      <vt:lpstr>Domináns vállalat optimumának levezetése lineáris keresleti görbével</vt:lpstr>
      <vt:lpstr>Példa: domináns árvezérlő vállalat és kompetitív szegély</vt:lpstr>
      <vt:lpstr>Megoldás:</vt:lpstr>
      <vt:lpstr>Kooperatív oligopólium</vt:lpstr>
      <vt:lpstr>Kartell</vt:lpstr>
      <vt:lpstr>Kartell lineáris kereslet esetén, azonos költségviszonyokkal</vt:lpstr>
      <vt:lpstr>Kartell lineáris kereslet esetén, eltérő költségviszonyokkal</vt:lpstr>
      <vt:lpstr>Kartell</vt:lpstr>
      <vt:lpstr>Kartell példa</vt:lpstr>
      <vt:lpstr>Megoldás:</vt:lpstr>
      <vt:lpstr>Jóléti következmények</vt:lpstr>
      <vt:lpstr>Innováció</vt:lpstr>
      <vt:lpstr>Innováció foglama</vt:lpstr>
      <vt:lpstr>Ennek magyarázata: </vt:lpstr>
      <vt:lpstr>Innováció formái (a K+F tevékenység eredménye alapján): </vt:lpstr>
      <vt:lpstr>Innováció formái: Radikális innováció</vt:lpstr>
      <vt:lpstr>Példával</vt:lpstr>
      <vt:lpstr>Csekély mértékű innováció</vt:lpstr>
      <vt:lpstr>Példával</vt:lpstr>
      <vt:lpstr>PowerPoint bemutató</vt:lpstr>
      <vt:lpstr>.</vt:lpstr>
      <vt:lpstr>PowerPoint bemutató</vt:lpstr>
      <vt:lpstr>PowerPoint bemutató</vt:lpstr>
      <vt:lpstr>Vessük ezt össze egy innováló monopóliummal!</vt:lpstr>
      <vt:lpstr>PowerPoint bemutató</vt:lpstr>
      <vt:lpstr>PowerPoint bemutató</vt:lpstr>
      <vt:lpstr>PowerPoint bemutató</vt:lpstr>
      <vt:lpstr>PowerPoint bemutató</vt:lpstr>
      <vt:lpstr>Monopólium, belépési fenyegetéssel</vt:lpstr>
      <vt:lpstr>Megoldás</vt:lpstr>
      <vt:lpstr>Ebből: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Közgazdaságtan I.</dc:title>
  <dc:creator>Szalai Láazló</dc:creator>
  <cp:lastModifiedBy>Kgt</cp:lastModifiedBy>
  <cp:revision>476</cp:revision>
  <dcterms:created xsi:type="dcterms:W3CDTF">2014-03-21T08:10:39Z</dcterms:created>
  <dcterms:modified xsi:type="dcterms:W3CDTF">2019-04-16T05:44:37Z</dcterms:modified>
</cp:coreProperties>
</file>